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60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单击鼠标移动幻灯片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单击编辑备注格式</a:t>
            </a: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530E62A8-AA1F-4D16-B1E0-144C5F8AACD7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5853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26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017CA35-3B8C-4791-BEA7-F46AC44566EA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5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3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9D3643F-6699-489E-B5E2-19CCF43A0EC5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5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6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F86F1C7-B8F2-46E7-9E8C-D799CB5B58F5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19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29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98BCD543-E7E8-4CAD-956E-0FB4947D0DF5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32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3C8067B-42BD-4063-98A7-86BB34BFBA9F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35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D6A285D-1B95-4CBA-BBE1-F94979D2C038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38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481D1E6-A236-4436-B225-93905F71B90C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1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D1C260AB-4BF9-4218-B19D-708B8E396F82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4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73A8D49-079B-4835-B383-92C5790F9F76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7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F67C557-0F8B-4FD7-932C-51AE9021FB24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4400" cy="4006080"/>
          </a:xfrm>
          <a:prstGeom prst="rect">
            <a:avLst/>
          </a:prstGeom>
        </p:spPr>
      </p:sp>
      <p:sp>
        <p:nvSpPr>
          <p:cNvPr id="5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0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D1C8E0B5-CA38-430A-8519-2A0B93F7A437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17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单击鼠标编辑标题文字格式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单击鼠标编辑标题文字格式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单击鼠标编辑标题文字格式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单击鼠标编辑大纲文字格式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第二个大纲级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第三大纲级别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第四大纲级别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第五大纲级别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第六大纲级别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sv.baidu.com/videoui/page/videoland?pd=bjh&amp;context=%7b%22nid%22:%22753098578134463092%22,%22sourceFrom%22:%22bjh%22%7d&amp;fr=bjhauthor&amp;type=video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2514600"/>
            <a:ext cx="12188880" cy="1825560"/>
          </a:xfrm>
          <a:prstGeom prst="rect">
            <a:avLst/>
          </a:prstGeom>
          <a:gradFill rotWithShape="0">
            <a:gsLst>
              <a:gs pos="0">
                <a:srgbClr val="5C3E4A"/>
              </a:gs>
              <a:gs pos="100000">
                <a:srgbClr val="386988"/>
              </a:gs>
            </a:gsLst>
            <a:lin ang="0"/>
          </a:gra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2"/>
          <p:cNvSpPr/>
          <p:nvPr/>
        </p:nvSpPr>
        <p:spPr>
          <a:xfrm>
            <a:off x="2990160" y="2921040"/>
            <a:ext cx="6208560" cy="100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面向对象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 flipV="1">
            <a:off x="0" y="-2880"/>
            <a:ext cx="2086920" cy="2511360"/>
          </a:xfrm>
          <a:prstGeom prst="rtTriangle">
            <a:avLst/>
          </a:prstGeom>
          <a:solidFill>
            <a:srgbClr val="FFFFFF">
              <a:alpha val="4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3" name="CustomShape 4"/>
          <p:cNvSpPr/>
          <p:nvPr/>
        </p:nvSpPr>
        <p:spPr>
          <a:xfrm rot="5400000" flipH="1" flipV="1">
            <a:off x="9437760" y="4102560"/>
            <a:ext cx="2511360" cy="2986920"/>
          </a:xfrm>
          <a:prstGeom prst="rtTriangle">
            <a:avLst/>
          </a:prstGeom>
          <a:solidFill>
            <a:srgbClr val="FFFFFF">
              <a:alpha val="4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5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3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封装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277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8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9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1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82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283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4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5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roup 1"/>
          <p:cNvGrpSpPr/>
          <p:nvPr/>
        </p:nvGrpSpPr>
        <p:grpSpPr>
          <a:xfrm>
            <a:off x="193320" y="151560"/>
            <a:ext cx="1241280" cy="1181880"/>
            <a:chOff x="193320" y="151560"/>
            <a:chExt cx="1241280" cy="1181880"/>
          </a:xfrm>
        </p:grpSpPr>
        <p:sp>
          <p:nvSpPr>
            <p:cNvPr id="287" name="CustomShape 2"/>
            <p:cNvSpPr/>
            <p:nvPr/>
          </p:nvSpPr>
          <p:spPr>
            <a:xfrm>
              <a:off x="193320" y="151560"/>
              <a:ext cx="124128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8" name="CustomShape 3"/>
            <p:cNvSpPr/>
            <p:nvPr/>
          </p:nvSpPr>
          <p:spPr>
            <a:xfrm>
              <a:off x="529560" y="373320"/>
              <a:ext cx="56916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3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289" name="CustomShape 4"/>
          <p:cNvSpPr/>
          <p:nvPr/>
        </p:nvSpPr>
        <p:spPr>
          <a:xfrm>
            <a:off x="162000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封装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290" name="Group 5"/>
          <p:cNvGrpSpPr/>
          <p:nvPr/>
        </p:nvGrpSpPr>
        <p:grpSpPr>
          <a:xfrm>
            <a:off x="574920" y="1167480"/>
            <a:ext cx="6186600" cy="5310360"/>
            <a:chOff x="574920" y="1167480"/>
            <a:chExt cx="6186600" cy="5310360"/>
          </a:xfrm>
        </p:grpSpPr>
        <p:sp>
          <p:nvSpPr>
            <p:cNvPr id="291" name="CustomShape 6"/>
            <p:cNvSpPr/>
            <p:nvPr/>
          </p:nvSpPr>
          <p:spPr>
            <a:xfrm rot="21417600">
              <a:off x="706320" y="1280520"/>
              <a:ext cx="4403160" cy="5083920"/>
            </a:xfrm>
            <a:custGeom>
              <a:avLst/>
              <a:gdLst/>
              <a:ahLst/>
              <a:cxnLst/>
              <a:rect l="l" t="t" r="r" b="b"/>
              <a:pathLst>
                <a:path w="3352224" h="3870037">
                  <a:moveTo>
                    <a:pt x="2318328" y="0"/>
                  </a:moveTo>
                  <a:cubicBezTo>
                    <a:pt x="2512170" y="0"/>
                    <a:pt x="2669310" y="157140"/>
                    <a:pt x="2669310" y="350982"/>
                  </a:cubicBezTo>
                  <a:cubicBezTo>
                    <a:pt x="2669310" y="544824"/>
                    <a:pt x="2512170" y="701964"/>
                    <a:pt x="2318328" y="701964"/>
                  </a:cubicBezTo>
                  <a:cubicBezTo>
                    <a:pt x="2269867" y="701964"/>
                    <a:pt x="2223701" y="692143"/>
                    <a:pt x="2181710" y="674382"/>
                  </a:cubicBezTo>
                  <a:lnTo>
                    <a:pt x="2163668" y="664589"/>
                  </a:lnTo>
                  <a:lnTo>
                    <a:pt x="2117902" y="672652"/>
                  </a:lnTo>
                  <a:cubicBezTo>
                    <a:pt x="1967710" y="709617"/>
                    <a:pt x="1803845" y="780658"/>
                    <a:pt x="1644841" y="883903"/>
                  </a:cubicBezTo>
                  <a:cubicBezTo>
                    <a:pt x="1565339" y="935526"/>
                    <a:pt x="1492697" y="991534"/>
                    <a:pt x="1428073" y="1049908"/>
                  </a:cubicBezTo>
                  <a:lnTo>
                    <a:pt x="1398713" y="1078718"/>
                  </a:lnTo>
                  <a:lnTo>
                    <a:pt x="1426956" y="1102020"/>
                  </a:lnTo>
                  <a:cubicBezTo>
                    <a:pt x="1502589" y="1177654"/>
                    <a:pt x="1563795" y="1267714"/>
                    <a:pt x="1606094" y="1367718"/>
                  </a:cubicBezTo>
                  <a:lnTo>
                    <a:pt x="1619734" y="1404987"/>
                  </a:lnTo>
                  <a:lnTo>
                    <a:pt x="1678732" y="1411984"/>
                  </a:lnTo>
                  <a:cubicBezTo>
                    <a:pt x="1724186" y="1415558"/>
                    <a:pt x="1770740" y="1417411"/>
                    <a:pt x="1818137" y="1417411"/>
                  </a:cubicBezTo>
                  <a:cubicBezTo>
                    <a:pt x="1995871" y="1417412"/>
                    <a:pt x="2161775" y="1391345"/>
                    <a:pt x="2302198" y="1346237"/>
                  </a:cubicBezTo>
                  <a:lnTo>
                    <a:pt x="2379436" y="1316149"/>
                  </a:lnTo>
                  <a:lnTo>
                    <a:pt x="2406615" y="1266076"/>
                  </a:lnTo>
                  <a:cubicBezTo>
                    <a:pt x="2499514" y="1128567"/>
                    <a:pt x="2656837" y="1038158"/>
                    <a:pt x="2835276" y="1038158"/>
                  </a:cubicBezTo>
                  <a:cubicBezTo>
                    <a:pt x="3120778" y="1038158"/>
                    <a:pt x="3352224" y="1269604"/>
                    <a:pt x="3352224" y="1555106"/>
                  </a:cubicBezTo>
                  <a:cubicBezTo>
                    <a:pt x="3352224" y="1840608"/>
                    <a:pt x="3120778" y="2072054"/>
                    <a:pt x="2835276" y="2072054"/>
                  </a:cubicBezTo>
                  <a:cubicBezTo>
                    <a:pt x="2621150" y="2072054"/>
                    <a:pt x="2437430" y="1941866"/>
                    <a:pt x="2358953" y="1756325"/>
                  </a:cubicBezTo>
                  <a:lnTo>
                    <a:pt x="2346192" y="1715218"/>
                  </a:lnTo>
                  <a:lnTo>
                    <a:pt x="2329939" y="1708318"/>
                  </a:lnTo>
                  <a:cubicBezTo>
                    <a:pt x="2183842" y="1657526"/>
                    <a:pt x="2007720" y="1627868"/>
                    <a:pt x="1818136" y="1627868"/>
                  </a:cubicBezTo>
                  <a:cubicBezTo>
                    <a:pt x="1770741" y="1627868"/>
                    <a:pt x="1724186" y="1629722"/>
                    <a:pt x="1678732" y="1633296"/>
                  </a:cubicBezTo>
                  <a:lnTo>
                    <a:pt x="1668823" y="1634471"/>
                  </a:lnTo>
                  <a:lnTo>
                    <a:pt x="1671782" y="1693085"/>
                  </a:lnTo>
                  <a:cubicBezTo>
                    <a:pt x="1671782" y="1808497"/>
                    <a:pt x="1648392" y="1918447"/>
                    <a:pt x="1606094" y="2018450"/>
                  </a:cubicBezTo>
                  <a:lnTo>
                    <a:pt x="1562889" y="2098050"/>
                  </a:lnTo>
                  <a:lnTo>
                    <a:pt x="1677952" y="2172525"/>
                  </a:lnTo>
                  <a:cubicBezTo>
                    <a:pt x="1830804" y="2263221"/>
                    <a:pt x="1986783" y="2325464"/>
                    <a:pt x="2130566" y="2358328"/>
                  </a:cubicBezTo>
                  <a:lnTo>
                    <a:pt x="2166379" y="2364257"/>
                  </a:lnTo>
                  <a:lnTo>
                    <a:pt x="2200183" y="2345909"/>
                  </a:lnTo>
                  <a:cubicBezTo>
                    <a:pt x="2242174" y="2328148"/>
                    <a:pt x="2288340" y="2318327"/>
                    <a:pt x="2336801" y="2318327"/>
                  </a:cubicBezTo>
                  <a:cubicBezTo>
                    <a:pt x="2530643" y="2318327"/>
                    <a:pt x="2687783" y="2475467"/>
                    <a:pt x="2687783" y="2669309"/>
                  </a:cubicBezTo>
                  <a:cubicBezTo>
                    <a:pt x="2687783" y="2863151"/>
                    <a:pt x="2530643" y="3020291"/>
                    <a:pt x="2336801" y="3020291"/>
                  </a:cubicBezTo>
                  <a:cubicBezTo>
                    <a:pt x="2167189" y="3020291"/>
                    <a:pt x="2025677" y="2899981"/>
                    <a:pt x="1992950" y="2740044"/>
                  </a:cubicBezTo>
                  <a:lnTo>
                    <a:pt x="1990090" y="2711681"/>
                  </a:lnTo>
                  <a:lnTo>
                    <a:pt x="1969656" y="2683874"/>
                  </a:lnTo>
                  <a:cubicBezTo>
                    <a:pt x="1869931" y="2565641"/>
                    <a:pt x="1733600" y="2450261"/>
                    <a:pt x="1570557" y="2353519"/>
                  </a:cubicBezTo>
                  <a:lnTo>
                    <a:pt x="1430448" y="2279916"/>
                  </a:lnTo>
                  <a:lnTo>
                    <a:pt x="1426955" y="2284149"/>
                  </a:lnTo>
                  <a:cubicBezTo>
                    <a:pt x="1313506" y="2397599"/>
                    <a:pt x="1167596" y="2478589"/>
                    <a:pt x="1004353" y="2511993"/>
                  </a:cubicBezTo>
                  <a:lnTo>
                    <a:pt x="943603" y="2518117"/>
                  </a:lnTo>
                  <a:lnTo>
                    <a:pt x="967313" y="2591233"/>
                  </a:lnTo>
                  <a:cubicBezTo>
                    <a:pt x="983082" y="2634013"/>
                    <a:pt x="1000876" y="2677074"/>
                    <a:pt x="1020704" y="2720122"/>
                  </a:cubicBezTo>
                  <a:cubicBezTo>
                    <a:pt x="1095060" y="2881555"/>
                    <a:pt x="1188143" y="3021338"/>
                    <a:pt x="1287861" y="3130011"/>
                  </a:cubicBezTo>
                  <a:lnTo>
                    <a:pt x="1333438" y="3174003"/>
                  </a:lnTo>
                  <a:lnTo>
                    <a:pt x="1345354" y="3175204"/>
                  </a:lnTo>
                  <a:cubicBezTo>
                    <a:pt x="1505291" y="3207932"/>
                    <a:pt x="1625601" y="3349443"/>
                    <a:pt x="1625601" y="3519055"/>
                  </a:cubicBezTo>
                  <a:cubicBezTo>
                    <a:pt x="1625601" y="3712897"/>
                    <a:pt x="1468461" y="3870037"/>
                    <a:pt x="1274619" y="3870037"/>
                  </a:cubicBezTo>
                  <a:cubicBezTo>
                    <a:pt x="1080777" y="3870037"/>
                    <a:pt x="923637" y="3712897"/>
                    <a:pt x="923637" y="3519055"/>
                  </a:cubicBezTo>
                  <a:cubicBezTo>
                    <a:pt x="923637" y="3470595"/>
                    <a:pt x="933458" y="3424428"/>
                    <a:pt x="951219" y="3382437"/>
                  </a:cubicBezTo>
                  <a:lnTo>
                    <a:pt x="971738" y="3344633"/>
                  </a:lnTo>
                  <a:lnTo>
                    <a:pt x="970595" y="3306687"/>
                  </a:lnTo>
                  <a:cubicBezTo>
                    <a:pt x="955607" y="3152740"/>
                    <a:pt x="908863" y="2980364"/>
                    <a:pt x="829549" y="2808169"/>
                  </a:cubicBezTo>
                  <a:cubicBezTo>
                    <a:pt x="803112" y="2750770"/>
                    <a:pt x="774307" y="2696109"/>
                    <a:pt x="743677" y="2644610"/>
                  </a:cubicBezTo>
                  <a:lnTo>
                    <a:pt x="651582" y="2507074"/>
                  </a:lnTo>
                  <a:lnTo>
                    <a:pt x="510525" y="2463287"/>
                  </a:lnTo>
                  <a:cubicBezTo>
                    <a:pt x="210511" y="2336392"/>
                    <a:pt x="1" y="2039322"/>
                    <a:pt x="0" y="1693084"/>
                  </a:cubicBezTo>
                  <a:cubicBezTo>
                    <a:pt x="0" y="1231435"/>
                    <a:pt x="374241" y="857193"/>
                    <a:pt x="835891" y="857193"/>
                  </a:cubicBezTo>
                  <a:cubicBezTo>
                    <a:pt x="893598" y="857193"/>
                    <a:pt x="949938" y="863041"/>
                    <a:pt x="1004353" y="874175"/>
                  </a:cubicBezTo>
                  <a:lnTo>
                    <a:pt x="1102184" y="904545"/>
                  </a:lnTo>
                  <a:lnTo>
                    <a:pt x="1211230" y="870390"/>
                  </a:lnTo>
                  <a:cubicBezTo>
                    <a:pt x="1316062" y="830741"/>
                    <a:pt x="1424225" y="776223"/>
                    <a:pt x="1530228" y="707393"/>
                  </a:cubicBezTo>
                  <a:cubicBezTo>
                    <a:pt x="1679294" y="610600"/>
                    <a:pt x="1804242" y="498389"/>
                    <a:pt x="1897449" y="384082"/>
                  </a:cubicBezTo>
                  <a:lnTo>
                    <a:pt x="1976269" y="274474"/>
                  </a:lnTo>
                  <a:lnTo>
                    <a:pt x="1994928" y="214364"/>
                  </a:lnTo>
                  <a:cubicBezTo>
                    <a:pt x="2048210" y="88391"/>
                    <a:pt x="2172946" y="0"/>
                    <a:pt x="2318328" y="0"/>
                  </a:cubicBezTo>
                  <a:close/>
                </a:path>
              </a:pathLst>
            </a:custGeom>
            <a:solidFill>
              <a:srgbClr val="A6A6A6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2" name="CustomShape 7"/>
            <p:cNvSpPr/>
            <p:nvPr/>
          </p:nvSpPr>
          <p:spPr>
            <a:xfrm>
              <a:off x="3384720" y="1281960"/>
              <a:ext cx="1960920" cy="749520"/>
            </a:xfrm>
            <a:prstGeom prst="ellipse">
              <a:avLst/>
            </a:prstGeom>
            <a:gradFill rotWithShape="0">
              <a:gsLst>
                <a:gs pos="0">
                  <a:srgbClr val="D0CECE"/>
                </a:gs>
                <a:gs pos="100000">
                  <a:srgbClr val="FFFFFF"/>
                </a:gs>
              </a:gsLst>
              <a:lin ang="8100000"/>
            </a:gradFill>
            <a:ln w="12600">
              <a:solidFill>
                <a:srgbClr val="FFFFFF"/>
              </a:solidFill>
              <a:round/>
            </a:ln>
            <a:effectLst>
              <a:outerShdw dist="126260" dir="810000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3" name="CustomShape 8"/>
            <p:cNvSpPr/>
            <p:nvPr/>
          </p:nvSpPr>
          <p:spPr>
            <a:xfrm>
              <a:off x="3816000" y="4361400"/>
              <a:ext cx="2525040" cy="749520"/>
            </a:xfrm>
            <a:prstGeom prst="ellipse">
              <a:avLst/>
            </a:prstGeom>
            <a:gradFill rotWithShape="0">
              <a:gsLst>
                <a:gs pos="0">
                  <a:srgbClr val="D0CECE"/>
                </a:gs>
                <a:gs pos="100000">
                  <a:srgbClr val="FFFFFF"/>
                </a:gs>
              </a:gsLst>
              <a:lin ang="8100000"/>
            </a:gradFill>
            <a:ln w="12600">
              <a:solidFill>
                <a:srgbClr val="FFFFFF"/>
              </a:solidFill>
              <a:round/>
            </a:ln>
            <a:effectLst>
              <a:outerShdw dist="126260" dir="810000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4" name="CustomShape 9"/>
            <p:cNvSpPr/>
            <p:nvPr/>
          </p:nvSpPr>
          <p:spPr>
            <a:xfrm>
              <a:off x="2597040" y="5561280"/>
              <a:ext cx="2009880" cy="749520"/>
            </a:xfrm>
            <a:prstGeom prst="ellipse">
              <a:avLst/>
            </a:prstGeom>
            <a:gradFill rotWithShape="0">
              <a:gsLst>
                <a:gs pos="0">
                  <a:srgbClr val="D0CECE"/>
                </a:gs>
                <a:gs pos="100000">
                  <a:srgbClr val="FFFFFF"/>
                </a:gs>
              </a:gsLst>
              <a:lin ang="8100000"/>
            </a:gradFill>
            <a:ln w="12600">
              <a:solidFill>
                <a:srgbClr val="FFFFFF"/>
              </a:solidFill>
              <a:round/>
            </a:ln>
            <a:effectLst>
              <a:outerShdw dist="126260" dir="810000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5" name="CustomShape 10"/>
            <p:cNvSpPr/>
            <p:nvPr/>
          </p:nvSpPr>
          <p:spPr>
            <a:xfrm>
              <a:off x="4071960" y="2737080"/>
              <a:ext cx="2689560" cy="934920"/>
            </a:xfrm>
            <a:prstGeom prst="ellipse">
              <a:avLst/>
            </a:prstGeom>
            <a:gradFill rotWithShape="0">
              <a:gsLst>
                <a:gs pos="0">
                  <a:srgbClr val="D0CECE"/>
                </a:gs>
                <a:gs pos="100000">
                  <a:srgbClr val="FFFFFF"/>
                </a:gs>
              </a:gsLst>
              <a:lin ang="8100000"/>
            </a:gradFill>
            <a:ln w="12600">
              <a:solidFill>
                <a:srgbClr val="FFFFFF"/>
              </a:solidFill>
              <a:round/>
            </a:ln>
            <a:effectLst>
              <a:outerShdw dist="126260" dir="810000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6" name="CustomShape 11"/>
            <p:cNvSpPr/>
            <p:nvPr/>
          </p:nvSpPr>
          <p:spPr>
            <a:xfrm>
              <a:off x="3528720" y="1408320"/>
              <a:ext cx="167760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1" strike="noStrike" spc="-1">
                  <a:solidFill>
                    <a:srgbClr val="000000"/>
                  </a:solidFill>
                  <a:latin typeface="微软雅黑"/>
                  <a:ea typeface="微软雅黑"/>
                </a:rPr>
                <a:t>分而制之</a:t>
              </a:r>
              <a:endParaRPr lang="en-US" sz="2800" b="0" strike="noStrike" spc="-1">
                <a:latin typeface="Arial"/>
              </a:endParaRPr>
            </a:p>
          </p:txBody>
        </p:sp>
        <p:sp>
          <p:nvSpPr>
            <p:cNvPr id="297" name="CustomShape 12"/>
            <p:cNvSpPr/>
            <p:nvPr/>
          </p:nvSpPr>
          <p:spPr>
            <a:xfrm>
              <a:off x="4222080" y="2969280"/>
              <a:ext cx="175284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1" strike="noStrike" spc="-1">
                  <a:solidFill>
                    <a:srgbClr val="000000"/>
                  </a:solidFill>
                  <a:latin typeface="微软雅黑"/>
                  <a:ea typeface="微软雅黑"/>
                </a:rPr>
                <a:t>变则疏之</a:t>
              </a:r>
              <a:endParaRPr lang="en-US" sz="2800" b="0" strike="noStrike" spc="-1">
                <a:latin typeface="Arial"/>
              </a:endParaRPr>
            </a:p>
          </p:txBody>
        </p:sp>
        <p:sp>
          <p:nvSpPr>
            <p:cNvPr id="298" name="CustomShape 13"/>
            <p:cNvSpPr/>
            <p:nvPr/>
          </p:nvSpPr>
          <p:spPr>
            <a:xfrm>
              <a:off x="4160160" y="4481280"/>
              <a:ext cx="138276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1" strike="noStrike" spc="-1">
                  <a:solidFill>
                    <a:srgbClr val="000000"/>
                  </a:solidFill>
                  <a:latin typeface="微软雅黑"/>
                  <a:ea typeface="微软雅黑"/>
                </a:rPr>
                <a:t>高内聚</a:t>
              </a:r>
              <a:endParaRPr lang="en-US" sz="2800" b="0" strike="noStrike" spc="-1">
                <a:latin typeface="Arial"/>
              </a:endParaRPr>
            </a:p>
          </p:txBody>
        </p:sp>
        <p:sp>
          <p:nvSpPr>
            <p:cNvPr id="299" name="CustomShape 14"/>
            <p:cNvSpPr/>
            <p:nvPr/>
          </p:nvSpPr>
          <p:spPr>
            <a:xfrm>
              <a:off x="2923560" y="5657760"/>
              <a:ext cx="1395360" cy="549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1" strike="noStrike" spc="-1">
                  <a:solidFill>
                    <a:srgbClr val="000000"/>
                  </a:solidFill>
                  <a:latin typeface="微软雅黑"/>
                  <a:ea typeface="微软雅黑"/>
                </a:rPr>
                <a:t>低耦合</a:t>
              </a:r>
              <a:endParaRPr lang="en-US" sz="2800" b="0" strike="noStrike" spc="-1">
                <a:latin typeface="Arial"/>
              </a:endParaRPr>
            </a:p>
          </p:txBody>
        </p:sp>
        <p:sp>
          <p:nvSpPr>
            <p:cNvPr id="300" name="CustomShape 15"/>
            <p:cNvSpPr/>
            <p:nvPr/>
          </p:nvSpPr>
          <p:spPr>
            <a:xfrm>
              <a:off x="792720" y="2553480"/>
              <a:ext cx="1950480" cy="1950480"/>
            </a:xfrm>
            <a:prstGeom prst="ellipse">
              <a:avLst/>
            </a:prstGeom>
            <a:gradFill rotWithShape="0">
              <a:gsLst>
                <a:gs pos="0">
                  <a:srgbClr val="D0CECE"/>
                </a:gs>
                <a:gs pos="100000">
                  <a:srgbClr val="FFFFFF"/>
                </a:gs>
              </a:gsLst>
              <a:lin ang="8100000"/>
            </a:gradFill>
            <a:ln w="12600">
              <a:solidFill>
                <a:srgbClr val="FFFFFF"/>
              </a:solidFill>
              <a:round/>
            </a:ln>
            <a:effectLst>
              <a:outerShdw dist="126260" dir="8100000">
                <a:srgbClr val="000000">
                  <a:alpha val="4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1" name="CustomShape 16"/>
            <p:cNvSpPr/>
            <p:nvPr/>
          </p:nvSpPr>
          <p:spPr>
            <a:xfrm>
              <a:off x="1152720" y="2897280"/>
              <a:ext cx="1204560" cy="13064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0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封装思想</a:t>
              </a:r>
              <a:endParaRPr lang="en-US" sz="4000" b="0" strike="noStrike" spc="-1">
                <a:latin typeface="Arial"/>
              </a:endParaRPr>
            </a:p>
          </p:txBody>
        </p:sp>
      </p:grpSp>
      <p:sp>
        <p:nvSpPr>
          <p:cNvPr id="302" name="CustomShape 17"/>
          <p:cNvSpPr/>
          <p:nvPr/>
        </p:nvSpPr>
        <p:spPr>
          <a:xfrm>
            <a:off x="5346720" y="1371240"/>
            <a:ext cx="4822920" cy="42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拆分需求，每一个类处理一个独立的功能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3" name="CustomShape 18"/>
          <p:cNvSpPr/>
          <p:nvPr/>
        </p:nvSpPr>
        <p:spPr>
          <a:xfrm>
            <a:off x="6794640" y="3048840"/>
            <a:ext cx="4364280" cy="478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  <a:ea typeface="Noto Sans CJK SC Regular"/>
              </a:rPr>
              <a:t>变化的地方独立封装，避免影响其他类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4" name="CustomShape 19"/>
          <p:cNvSpPr/>
          <p:nvPr/>
        </p:nvSpPr>
        <p:spPr>
          <a:xfrm>
            <a:off x="6342120" y="4560840"/>
            <a:ext cx="5392800" cy="5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  <a:ea typeface="Noto Sans CJK SC Regular"/>
              </a:rPr>
              <a:t>类中各个方法都在完成一项任务(单一职责的类)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5" name="CustomShape 20"/>
          <p:cNvSpPr/>
          <p:nvPr/>
        </p:nvSpPr>
        <p:spPr>
          <a:xfrm>
            <a:off x="4607280" y="5760000"/>
            <a:ext cx="6839640" cy="76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  <a:ea typeface="Noto Sans CJK SC Regular"/>
              </a:rPr>
              <a:t>类与类的关联性与依赖度要低，一个类改变，尽少影响其他类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7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4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继承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09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0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1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2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14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315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6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1"/>
          <p:cNvGrpSpPr/>
          <p:nvPr/>
        </p:nvGrpSpPr>
        <p:grpSpPr>
          <a:xfrm>
            <a:off x="193320" y="151560"/>
            <a:ext cx="1241280" cy="1181880"/>
            <a:chOff x="193320" y="151560"/>
            <a:chExt cx="1241280" cy="1181880"/>
          </a:xfrm>
        </p:grpSpPr>
        <p:sp>
          <p:nvSpPr>
            <p:cNvPr id="319" name="CustomShape 2"/>
            <p:cNvSpPr/>
            <p:nvPr/>
          </p:nvSpPr>
          <p:spPr>
            <a:xfrm>
              <a:off x="193320" y="151560"/>
              <a:ext cx="124128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0" name="CustomShape 3"/>
            <p:cNvSpPr/>
            <p:nvPr/>
          </p:nvSpPr>
          <p:spPr>
            <a:xfrm>
              <a:off x="529560" y="469080"/>
              <a:ext cx="56916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4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321" name="CustomShape 4"/>
          <p:cNvSpPr/>
          <p:nvPr/>
        </p:nvSpPr>
        <p:spPr>
          <a:xfrm>
            <a:off x="162000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继承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322" name="CustomShape 5"/>
          <p:cNvSpPr/>
          <p:nvPr/>
        </p:nvSpPr>
        <p:spPr>
          <a:xfrm>
            <a:off x="3373560" y="2122200"/>
            <a:ext cx="5464800" cy="2154600"/>
          </a:xfrm>
          <a:custGeom>
            <a:avLst/>
            <a:gdLst/>
            <a:ahLst/>
            <a:cxnLst/>
            <a:rect l="l" t="t" r="r" b="b"/>
            <a:pathLst>
              <a:path w="3761253" h="1484413">
                <a:moveTo>
                  <a:pt x="0" y="0"/>
                </a:moveTo>
                <a:lnTo>
                  <a:pt x="3761253" y="0"/>
                </a:lnTo>
                <a:lnTo>
                  <a:pt x="3729280" y="124346"/>
                </a:lnTo>
                <a:cubicBezTo>
                  <a:pt x="3484201" y="912300"/>
                  <a:pt x="2749225" y="1484413"/>
                  <a:pt x="1880626" y="1484413"/>
                </a:cubicBezTo>
                <a:cubicBezTo>
                  <a:pt x="1012027" y="1484413"/>
                  <a:pt x="277052" y="912300"/>
                  <a:pt x="31972" y="124346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CustomShape 6"/>
          <p:cNvSpPr/>
          <p:nvPr/>
        </p:nvSpPr>
        <p:spPr>
          <a:xfrm>
            <a:off x="2824920" y="2358720"/>
            <a:ext cx="545760" cy="545760"/>
          </a:xfrm>
          <a:prstGeom prst="ellipse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 Light"/>
                <a:ea typeface="微软雅黑"/>
              </a:rPr>
              <a:t>1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4" name="CustomShape 7"/>
          <p:cNvSpPr/>
          <p:nvPr/>
        </p:nvSpPr>
        <p:spPr>
          <a:xfrm>
            <a:off x="8841600" y="2358720"/>
            <a:ext cx="545760" cy="545760"/>
          </a:xfrm>
          <a:prstGeom prst="ellipse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 Light"/>
                <a:ea typeface="微软雅黑"/>
              </a:rPr>
              <a:t>5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5" name="CustomShape 8"/>
          <p:cNvSpPr/>
          <p:nvPr/>
        </p:nvSpPr>
        <p:spPr>
          <a:xfrm>
            <a:off x="3739680" y="3731400"/>
            <a:ext cx="545760" cy="545760"/>
          </a:xfrm>
          <a:prstGeom prst="ellipse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 Light"/>
                <a:ea typeface="微软雅黑"/>
              </a:rPr>
              <a:t>2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6" name="CustomShape 9"/>
          <p:cNvSpPr/>
          <p:nvPr/>
        </p:nvSpPr>
        <p:spPr>
          <a:xfrm>
            <a:off x="5472000" y="4277160"/>
            <a:ext cx="545760" cy="545760"/>
          </a:xfrm>
          <a:prstGeom prst="ellipse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 Light"/>
                <a:ea typeface="微软雅黑"/>
              </a:rPr>
              <a:t>3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7" name="CustomShape 10"/>
          <p:cNvSpPr/>
          <p:nvPr/>
        </p:nvSpPr>
        <p:spPr>
          <a:xfrm>
            <a:off x="7517160" y="3845160"/>
            <a:ext cx="545760" cy="545760"/>
          </a:xfrm>
          <a:prstGeom prst="ellipse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 Light"/>
                <a:ea typeface="微软雅黑"/>
              </a:rPr>
              <a:t>4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28" name="CustomShape 11"/>
          <p:cNvSpPr/>
          <p:nvPr/>
        </p:nvSpPr>
        <p:spPr>
          <a:xfrm>
            <a:off x="0" y="2358720"/>
            <a:ext cx="309600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从设计角度讲：先有子，再有父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9" name="CustomShape 12"/>
          <p:cNvSpPr/>
          <p:nvPr/>
        </p:nvSpPr>
        <p:spPr>
          <a:xfrm>
            <a:off x="4447080" y="2601360"/>
            <a:ext cx="352584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张海山锐线体2.0"/>
                <a:ea typeface="张海山锐线体2.0"/>
              </a:rPr>
              <a:t>隔离子类变化，约束子类行为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330" name="CustomShape 13"/>
          <p:cNvSpPr/>
          <p:nvPr/>
        </p:nvSpPr>
        <p:spPr>
          <a:xfrm>
            <a:off x="67680" y="3731400"/>
            <a:ext cx="367164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多个类在概念上一致，具有共性，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所以提取、抽象出一个父类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331" name="CustomShape 14"/>
          <p:cNvSpPr/>
          <p:nvPr/>
        </p:nvSpPr>
        <p:spPr>
          <a:xfrm>
            <a:off x="3312000" y="4824000"/>
            <a:ext cx="424188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从编码角度讲：先有父,再有子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2" name="CustomShape 15"/>
          <p:cNvSpPr/>
          <p:nvPr/>
        </p:nvSpPr>
        <p:spPr>
          <a:xfrm>
            <a:off x="8063280" y="4248720"/>
            <a:ext cx="359892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父类对象只可以调用父类成员,不能调用子类成员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3" name="CustomShape 16"/>
          <p:cNvSpPr/>
          <p:nvPr/>
        </p:nvSpPr>
        <p:spPr>
          <a:xfrm>
            <a:off x="9601560" y="2358720"/>
            <a:ext cx="2349360" cy="57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子类共有的方法体应提取到父类中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5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336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多态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37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42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343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4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roup 1"/>
          <p:cNvGrpSpPr/>
          <p:nvPr/>
        </p:nvGrpSpPr>
        <p:grpSpPr>
          <a:xfrm>
            <a:off x="193320" y="151560"/>
            <a:ext cx="1241280" cy="1181880"/>
            <a:chOff x="193320" y="151560"/>
            <a:chExt cx="1241280" cy="1181880"/>
          </a:xfrm>
        </p:grpSpPr>
        <p:sp>
          <p:nvSpPr>
            <p:cNvPr id="347" name="CustomShape 2"/>
            <p:cNvSpPr/>
            <p:nvPr/>
          </p:nvSpPr>
          <p:spPr>
            <a:xfrm>
              <a:off x="193320" y="151560"/>
              <a:ext cx="124128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8" name="CustomShape 3"/>
            <p:cNvSpPr/>
            <p:nvPr/>
          </p:nvSpPr>
          <p:spPr>
            <a:xfrm>
              <a:off x="529560" y="469080"/>
              <a:ext cx="56916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5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349" name="CustomShape 4"/>
          <p:cNvSpPr/>
          <p:nvPr/>
        </p:nvSpPr>
        <p:spPr>
          <a:xfrm>
            <a:off x="162000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多态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350" name="CustomShape 5"/>
          <p:cNvSpPr/>
          <p:nvPr/>
        </p:nvSpPr>
        <p:spPr>
          <a:xfrm>
            <a:off x="6132600" y="2506320"/>
            <a:ext cx="1277280" cy="1277280"/>
          </a:xfrm>
          <a:custGeom>
            <a:avLst/>
            <a:gdLst/>
            <a:ahLst/>
            <a:cxnLst/>
            <a:rect l="l" t="t" r="r" b="b"/>
            <a:pathLst>
              <a:path w="991638" h="991636">
                <a:moveTo>
                  <a:pt x="0" y="0"/>
                </a:moveTo>
                <a:lnTo>
                  <a:pt x="88537" y="4471"/>
                </a:lnTo>
                <a:cubicBezTo>
                  <a:pt x="562359" y="52590"/>
                  <a:pt x="939048" y="429279"/>
                  <a:pt x="987167" y="903101"/>
                </a:cubicBezTo>
                <a:lnTo>
                  <a:pt x="991638" y="991636"/>
                </a:lnTo>
                <a:lnTo>
                  <a:pt x="673802" y="991636"/>
                </a:lnTo>
                <a:lnTo>
                  <a:pt x="661242" y="867048"/>
                </a:lnTo>
                <a:cubicBezTo>
                  <a:pt x="606121" y="597679"/>
                  <a:pt x="393958" y="385516"/>
                  <a:pt x="124589" y="330395"/>
                </a:cubicBezTo>
                <a:lnTo>
                  <a:pt x="0" y="31783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CustomShape 6"/>
          <p:cNvSpPr/>
          <p:nvPr/>
        </p:nvSpPr>
        <p:spPr>
          <a:xfrm>
            <a:off x="4814640" y="2506320"/>
            <a:ext cx="1277280" cy="1277280"/>
          </a:xfrm>
          <a:custGeom>
            <a:avLst/>
            <a:gdLst/>
            <a:ahLst/>
            <a:cxnLst/>
            <a:rect l="l" t="t" r="r" b="b"/>
            <a:pathLst>
              <a:path w="991636" h="991636">
                <a:moveTo>
                  <a:pt x="991636" y="0"/>
                </a:moveTo>
                <a:lnTo>
                  <a:pt x="991636" y="317836"/>
                </a:lnTo>
                <a:lnTo>
                  <a:pt x="867047" y="330395"/>
                </a:lnTo>
                <a:cubicBezTo>
                  <a:pt x="597678" y="385516"/>
                  <a:pt x="385515" y="597679"/>
                  <a:pt x="330394" y="867048"/>
                </a:cubicBezTo>
                <a:lnTo>
                  <a:pt x="317835" y="991636"/>
                </a:lnTo>
                <a:lnTo>
                  <a:pt x="0" y="991636"/>
                </a:lnTo>
                <a:lnTo>
                  <a:pt x="4471" y="903101"/>
                </a:lnTo>
                <a:cubicBezTo>
                  <a:pt x="52590" y="429279"/>
                  <a:pt x="429279" y="52590"/>
                  <a:pt x="903101" y="4471"/>
                </a:cubicBezTo>
                <a:lnTo>
                  <a:pt x="991636" y="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CustomShape 7"/>
          <p:cNvSpPr/>
          <p:nvPr/>
        </p:nvSpPr>
        <p:spPr>
          <a:xfrm>
            <a:off x="4814640" y="3823920"/>
            <a:ext cx="1277280" cy="1277280"/>
          </a:xfrm>
          <a:custGeom>
            <a:avLst/>
            <a:gdLst/>
            <a:ahLst/>
            <a:cxnLst/>
            <a:rect l="l" t="t" r="r" b="b"/>
            <a:pathLst>
              <a:path w="991636" h="991638">
                <a:moveTo>
                  <a:pt x="0" y="0"/>
                </a:moveTo>
                <a:lnTo>
                  <a:pt x="317835" y="0"/>
                </a:lnTo>
                <a:lnTo>
                  <a:pt x="330394" y="124590"/>
                </a:lnTo>
                <a:cubicBezTo>
                  <a:pt x="385515" y="393959"/>
                  <a:pt x="597678" y="606122"/>
                  <a:pt x="867047" y="661243"/>
                </a:cubicBezTo>
                <a:lnTo>
                  <a:pt x="991636" y="673803"/>
                </a:lnTo>
                <a:lnTo>
                  <a:pt x="991636" y="991638"/>
                </a:lnTo>
                <a:lnTo>
                  <a:pt x="903101" y="987167"/>
                </a:lnTo>
                <a:cubicBezTo>
                  <a:pt x="429279" y="939048"/>
                  <a:pt x="52590" y="562359"/>
                  <a:pt x="4471" y="88537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3" name="CustomShape 8"/>
          <p:cNvSpPr/>
          <p:nvPr/>
        </p:nvSpPr>
        <p:spPr>
          <a:xfrm>
            <a:off x="6132600" y="3823920"/>
            <a:ext cx="1277280" cy="1277280"/>
          </a:xfrm>
          <a:custGeom>
            <a:avLst/>
            <a:gdLst/>
            <a:ahLst/>
            <a:cxnLst/>
            <a:rect l="l" t="t" r="r" b="b"/>
            <a:pathLst>
              <a:path w="991638" h="991638">
                <a:moveTo>
                  <a:pt x="673802" y="0"/>
                </a:moveTo>
                <a:lnTo>
                  <a:pt x="991638" y="0"/>
                </a:lnTo>
                <a:lnTo>
                  <a:pt x="987167" y="88537"/>
                </a:lnTo>
                <a:cubicBezTo>
                  <a:pt x="939048" y="562359"/>
                  <a:pt x="562359" y="939048"/>
                  <a:pt x="88537" y="987167"/>
                </a:cubicBezTo>
                <a:lnTo>
                  <a:pt x="0" y="991638"/>
                </a:lnTo>
                <a:lnTo>
                  <a:pt x="0" y="673803"/>
                </a:lnTo>
                <a:lnTo>
                  <a:pt x="124589" y="661243"/>
                </a:lnTo>
                <a:cubicBezTo>
                  <a:pt x="393958" y="606122"/>
                  <a:pt x="606121" y="393959"/>
                  <a:pt x="661242" y="124590"/>
                </a:cubicBezTo>
                <a:lnTo>
                  <a:pt x="673802" y="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4" name="CustomShape 9"/>
          <p:cNvSpPr/>
          <p:nvPr/>
        </p:nvSpPr>
        <p:spPr>
          <a:xfrm>
            <a:off x="5490360" y="3551400"/>
            <a:ext cx="12434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FFFF"/>
                </a:solidFill>
                <a:latin typeface="Calibri Light"/>
                <a:ea typeface="微软雅黑"/>
              </a:rPr>
              <a:t>大标题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55" name="Line 10"/>
          <p:cNvSpPr/>
          <p:nvPr/>
        </p:nvSpPr>
        <p:spPr>
          <a:xfrm flipH="1" flipV="1">
            <a:off x="4814640" y="2527560"/>
            <a:ext cx="362880" cy="36288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6" name="Line 11"/>
          <p:cNvSpPr/>
          <p:nvPr/>
        </p:nvSpPr>
        <p:spPr>
          <a:xfrm flipH="1">
            <a:off x="7086960" y="2527560"/>
            <a:ext cx="363240" cy="36288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7" name="Line 12"/>
          <p:cNvSpPr/>
          <p:nvPr/>
        </p:nvSpPr>
        <p:spPr>
          <a:xfrm flipH="1" flipV="1">
            <a:off x="7035840" y="4741200"/>
            <a:ext cx="362880" cy="36324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" name="Line 13"/>
          <p:cNvSpPr/>
          <p:nvPr/>
        </p:nvSpPr>
        <p:spPr>
          <a:xfrm flipH="1">
            <a:off x="4814640" y="4741200"/>
            <a:ext cx="362880" cy="36324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9" name="CustomShape 14"/>
          <p:cNvSpPr/>
          <p:nvPr/>
        </p:nvSpPr>
        <p:spPr>
          <a:xfrm>
            <a:off x="4731840" y="2447280"/>
            <a:ext cx="87840" cy="87840"/>
          </a:xfrm>
          <a:prstGeom prst="ellipse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CustomShape 15"/>
          <p:cNvSpPr/>
          <p:nvPr/>
        </p:nvSpPr>
        <p:spPr>
          <a:xfrm>
            <a:off x="4769280" y="5050440"/>
            <a:ext cx="87840" cy="87840"/>
          </a:xfrm>
          <a:prstGeom prst="ellipse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1" name="CustomShape 16"/>
          <p:cNvSpPr/>
          <p:nvPr/>
        </p:nvSpPr>
        <p:spPr>
          <a:xfrm>
            <a:off x="7358400" y="5065920"/>
            <a:ext cx="87840" cy="87840"/>
          </a:xfrm>
          <a:prstGeom prst="ellipse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2" name="CustomShape 17"/>
          <p:cNvSpPr/>
          <p:nvPr/>
        </p:nvSpPr>
        <p:spPr>
          <a:xfrm>
            <a:off x="7399080" y="2490480"/>
            <a:ext cx="87840" cy="87840"/>
          </a:xfrm>
          <a:prstGeom prst="ellipse">
            <a:avLst/>
          </a:prstGeom>
          <a:solidFill>
            <a:srgbClr val="FFFFFF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CustomShape 18"/>
          <p:cNvSpPr/>
          <p:nvPr/>
        </p:nvSpPr>
        <p:spPr>
          <a:xfrm>
            <a:off x="5089320" y="2815560"/>
            <a:ext cx="3902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A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64" name="CustomShape 19"/>
          <p:cNvSpPr/>
          <p:nvPr/>
        </p:nvSpPr>
        <p:spPr>
          <a:xfrm>
            <a:off x="6734880" y="2728080"/>
            <a:ext cx="3902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B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65" name="CustomShape 20"/>
          <p:cNvSpPr/>
          <p:nvPr/>
        </p:nvSpPr>
        <p:spPr>
          <a:xfrm>
            <a:off x="5136480" y="4287240"/>
            <a:ext cx="3902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C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66" name="CustomShape 21"/>
          <p:cNvSpPr/>
          <p:nvPr/>
        </p:nvSpPr>
        <p:spPr>
          <a:xfrm>
            <a:off x="6734880" y="4319280"/>
            <a:ext cx="3902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D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67" name="CustomShape 22"/>
          <p:cNvSpPr/>
          <p:nvPr/>
        </p:nvSpPr>
        <p:spPr>
          <a:xfrm>
            <a:off x="2304000" y="2016000"/>
            <a:ext cx="2590920" cy="42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200"/>
                </a:solidFill>
                <a:latin typeface="Arial"/>
                <a:ea typeface="DejaVu Sans"/>
              </a:rPr>
              <a:t>多态体现类型的个性化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8" name="CustomShape 23"/>
          <p:cNvSpPr/>
          <p:nvPr/>
        </p:nvSpPr>
        <p:spPr>
          <a:xfrm>
            <a:off x="7344000" y="2040840"/>
            <a:ext cx="4822920" cy="478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200"/>
                </a:solidFill>
                <a:latin typeface="Calibri"/>
                <a:ea typeface="Noto Sans CJK SC Regular"/>
              </a:rPr>
              <a:t>调用父，执行子。子类构造函数需调用父类的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9" name="CustomShape 24"/>
          <p:cNvSpPr/>
          <p:nvPr/>
        </p:nvSpPr>
        <p:spPr>
          <a:xfrm>
            <a:off x="1584000" y="5115240"/>
            <a:ext cx="3742920" cy="42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200"/>
                </a:solidFill>
                <a:latin typeface="Calibri"/>
                <a:ea typeface="Noto Sans CJK SC Regular"/>
              </a:rPr>
              <a:t>增强程序扩展性，体现开闭原则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0" name="CustomShape 25"/>
          <p:cNvSpPr/>
          <p:nvPr/>
        </p:nvSpPr>
        <p:spPr>
          <a:xfrm>
            <a:off x="7222320" y="5126760"/>
            <a:ext cx="3526920" cy="427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FF200"/>
                </a:solidFill>
                <a:latin typeface="Arial"/>
                <a:ea typeface="DejaVu Sans"/>
              </a:rPr>
              <a:t>子类拥有父类的所有成员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6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373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六大原则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74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6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7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8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79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380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1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2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" name="Group 1"/>
          <p:cNvGrpSpPr/>
          <p:nvPr/>
        </p:nvGrpSpPr>
        <p:grpSpPr>
          <a:xfrm>
            <a:off x="193320" y="151560"/>
            <a:ext cx="1241280" cy="1181880"/>
            <a:chOff x="193320" y="151560"/>
            <a:chExt cx="1241280" cy="1181880"/>
          </a:xfrm>
        </p:grpSpPr>
        <p:sp>
          <p:nvSpPr>
            <p:cNvPr id="384" name="CustomShape 2"/>
            <p:cNvSpPr/>
            <p:nvPr/>
          </p:nvSpPr>
          <p:spPr>
            <a:xfrm>
              <a:off x="193320" y="151560"/>
              <a:ext cx="124128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5" name="CustomShape 3"/>
            <p:cNvSpPr/>
            <p:nvPr/>
          </p:nvSpPr>
          <p:spPr>
            <a:xfrm>
              <a:off x="529560" y="373320"/>
              <a:ext cx="56916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6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386" name="CustomShape 4"/>
          <p:cNvSpPr/>
          <p:nvPr/>
        </p:nvSpPr>
        <p:spPr>
          <a:xfrm>
            <a:off x="162000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六大原则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387" name="Group 5"/>
          <p:cNvGrpSpPr/>
          <p:nvPr/>
        </p:nvGrpSpPr>
        <p:grpSpPr>
          <a:xfrm>
            <a:off x="156600" y="1324800"/>
            <a:ext cx="1766160" cy="5533920"/>
            <a:chOff x="156600" y="1324800"/>
            <a:chExt cx="1766160" cy="5533920"/>
          </a:xfrm>
        </p:grpSpPr>
        <p:grpSp>
          <p:nvGrpSpPr>
            <p:cNvPr id="388" name="Group 6"/>
            <p:cNvGrpSpPr/>
            <p:nvPr/>
          </p:nvGrpSpPr>
          <p:grpSpPr>
            <a:xfrm>
              <a:off x="156600" y="1324800"/>
              <a:ext cx="1766160" cy="5533920"/>
              <a:chOff x="156600" y="1324800"/>
              <a:chExt cx="1766160" cy="5533920"/>
            </a:xfrm>
          </p:grpSpPr>
          <p:pic>
            <p:nvPicPr>
              <p:cNvPr id="389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213840" y="6814440"/>
                <a:ext cx="44280" cy="44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390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217080" y="682560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91" name="CustomShape 7"/>
              <p:cNvSpPr/>
              <p:nvPr/>
            </p:nvSpPr>
            <p:spPr>
              <a:xfrm>
                <a:off x="196560" y="1456560"/>
                <a:ext cx="1706400" cy="53784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392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271080" y="4206240"/>
                <a:ext cx="206280" cy="1238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393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1690200" y="4301280"/>
                <a:ext cx="47520" cy="2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394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1690200" y="4290120"/>
                <a:ext cx="47520" cy="3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395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1690200" y="4301280"/>
                <a:ext cx="68040" cy="363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396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381960" y="421884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97" name="CustomShape 8"/>
              <p:cNvSpPr/>
              <p:nvPr/>
            </p:nvSpPr>
            <p:spPr>
              <a:xfrm>
                <a:off x="419400" y="140436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8" name="CustomShape 9"/>
              <p:cNvSpPr/>
              <p:nvPr/>
            </p:nvSpPr>
            <p:spPr>
              <a:xfrm>
                <a:off x="328320" y="158688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9" name="CustomShape 10"/>
              <p:cNvSpPr/>
              <p:nvPr/>
            </p:nvSpPr>
            <p:spPr>
              <a:xfrm>
                <a:off x="698040" y="3327840"/>
                <a:ext cx="763560" cy="75564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00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156600" y="197100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01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258120" y="1540800"/>
                <a:ext cx="193680" cy="631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02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306000" y="1561320"/>
                <a:ext cx="768240" cy="830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03" name="CustomShape 11"/>
              <p:cNvSpPr/>
              <p:nvPr/>
            </p:nvSpPr>
            <p:spPr>
              <a:xfrm>
                <a:off x="799560" y="1512000"/>
                <a:ext cx="258840" cy="3603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4" name="CustomShape 12"/>
              <p:cNvSpPr/>
              <p:nvPr/>
            </p:nvSpPr>
            <p:spPr>
              <a:xfrm>
                <a:off x="547200" y="1324800"/>
                <a:ext cx="587160" cy="4190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05" name="CustomShape 13"/>
            <p:cNvSpPr/>
            <p:nvPr/>
          </p:nvSpPr>
          <p:spPr>
            <a:xfrm>
              <a:off x="455040" y="2447280"/>
              <a:ext cx="1231920" cy="39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开-闭原则</a:t>
              </a:r>
              <a:endParaRPr lang="en-US" sz="2000" b="0" strike="noStrike" spc="-1">
                <a:latin typeface="Arial"/>
              </a:endParaRPr>
            </a:p>
          </p:txBody>
        </p:sp>
        <p:sp>
          <p:nvSpPr>
            <p:cNvPr id="406" name="CustomShape 14"/>
            <p:cNvSpPr/>
            <p:nvPr/>
          </p:nvSpPr>
          <p:spPr>
            <a:xfrm>
              <a:off x="894600" y="3423240"/>
              <a:ext cx="38052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Calibri"/>
                  <a:ea typeface="DejaVu Sans"/>
                </a:rPr>
                <a:t>A</a:t>
              </a:r>
              <a:endParaRPr lang="en-US" sz="2800" b="0" strike="noStrike" spc="-1">
                <a:latin typeface="Arial"/>
              </a:endParaRPr>
            </a:p>
          </p:txBody>
        </p:sp>
      </p:grpSp>
      <p:grpSp>
        <p:nvGrpSpPr>
          <p:cNvPr id="407" name="Group 15"/>
          <p:cNvGrpSpPr/>
          <p:nvPr/>
        </p:nvGrpSpPr>
        <p:grpSpPr>
          <a:xfrm>
            <a:off x="360000" y="1355760"/>
            <a:ext cx="3690000" cy="5533920"/>
            <a:chOff x="360000" y="1355760"/>
            <a:chExt cx="3690000" cy="5533920"/>
          </a:xfrm>
        </p:grpSpPr>
        <p:grpSp>
          <p:nvGrpSpPr>
            <p:cNvPr id="408" name="Group 16"/>
            <p:cNvGrpSpPr/>
            <p:nvPr/>
          </p:nvGrpSpPr>
          <p:grpSpPr>
            <a:xfrm>
              <a:off x="2304000" y="1355760"/>
              <a:ext cx="1746000" cy="5533920"/>
              <a:chOff x="2304000" y="1355760"/>
              <a:chExt cx="1746000" cy="5533920"/>
            </a:xfrm>
          </p:grpSpPr>
          <p:pic>
            <p:nvPicPr>
              <p:cNvPr id="409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2360880" y="6845400"/>
                <a:ext cx="44280" cy="44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10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2364120" y="685656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11" name="CustomShape 17"/>
              <p:cNvSpPr/>
              <p:nvPr/>
            </p:nvSpPr>
            <p:spPr>
              <a:xfrm>
                <a:off x="2343600" y="1487520"/>
                <a:ext cx="1706400" cy="53784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12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2418120" y="4237200"/>
                <a:ext cx="206280" cy="1238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13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3837240" y="4332240"/>
                <a:ext cx="47520" cy="2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14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3837240" y="4321080"/>
                <a:ext cx="47520" cy="3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15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3837240" y="4332240"/>
                <a:ext cx="68040" cy="363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16" name="CustomShape 18"/>
              <p:cNvSpPr/>
              <p:nvPr/>
            </p:nvSpPr>
            <p:spPr>
              <a:xfrm>
                <a:off x="2547360" y="4320000"/>
                <a:ext cx="1411200" cy="244656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一个类有且只有一个改变它的原因。</a:t>
                </a:r>
                <a:endParaRPr lang="en-US" sz="1200" b="0" strike="noStrike" spc="-1">
                  <a:latin typeface="Arial"/>
                </a:endParaRPr>
              </a:p>
            </p:txBody>
          </p:sp>
          <p:pic>
            <p:nvPicPr>
              <p:cNvPr id="417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2529360" y="424980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18" name="CustomShape 19"/>
              <p:cNvSpPr/>
              <p:nvPr/>
            </p:nvSpPr>
            <p:spPr>
              <a:xfrm>
                <a:off x="2448000" y="140400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9" name="CustomShape 20"/>
              <p:cNvSpPr/>
              <p:nvPr/>
            </p:nvSpPr>
            <p:spPr>
              <a:xfrm>
                <a:off x="2475360" y="161784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0" name="CustomShape 21"/>
              <p:cNvSpPr/>
              <p:nvPr/>
            </p:nvSpPr>
            <p:spPr>
              <a:xfrm>
                <a:off x="2845080" y="3358800"/>
                <a:ext cx="763560" cy="75564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21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2304000" y="200196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22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2405520" y="1571760"/>
                <a:ext cx="193680" cy="631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23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2453040" y="1592280"/>
                <a:ext cx="768240" cy="830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24" name="CustomShape 22"/>
              <p:cNvSpPr/>
              <p:nvPr/>
            </p:nvSpPr>
            <p:spPr>
              <a:xfrm>
                <a:off x="2946600" y="1542960"/>
                <a:ext cx="258840" cy="3603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5" name="CustomShape 23"/>
              <p:cNvSpPr/>
              <p:nvPr/>
            </p:nvSpPr>
            <p:spPr>
              <a:xfrm>
                <a:off x="2694240" y="1355760"/>
                <a:ext cx="587160" cy="4190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26" name="CustomShape 24"/>
            <p:cNvSpPr/>
            <p:nvPr/>
          </p:nvSpPr>
          <p:spPr>
            <a:xfrm>
              <a:off x="2602440" y="2478240"/>
              <a:ext cx="1231920" cy="39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类的单一职责</a:t>
              </a:r>
              <a:endParaRPr lang="en-US" sz="2000" b="0" strike="noStrike" spc="-1">
                <a:latin typeface="Arial"/>
              </a:endParaRPr>
            </a:p>
          </p:txBody>
        </p:sp>
        <p:sp>
          <p:nvSpPr>
            <p:cNvPr id="427" name="CustomShape 25"/>
            <p:cNvSpPr/>
            <p:nvPr/>
          </p:nvSpPr>
          <p:spPr>
            <a:xfrm>
              <a:off x="3041640" y="3454200"/>
              <a:ext cx="38052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Calibri"/>
                  <a:ea typeface="DejaVu Sans"/>
                </a:rPr>
                <a:t>B</a:t>
              </a:r>
              <a:endParaRPr lang="en-US" sz="2800" b="0" strike="noStrike" spc="-1">
                <a:latin typeface="Arial"/>
              </a:endParaRPr>
            </a:p>
          </p:txBody>
        </p:sp>
        <p:sp>
          <p:nvSpPr>
            <p:cNvPr id="428" name="CustomShape 26"/>
            <p:cNvSpPr/>
            <p:nvPr/>
          </p:nvSpPr>
          <p:spPr>
            <a:xfrm>
              <a:off x="360000" y="4320000"/>
              <a:ext cx="1438560" cy="2446560"/>
            </a:xfrm>
            <a:prstGeom prst="rect">
              <a:avLst/>
            </a:prstGeom>
            <a:blipFill rotWithShape="0">
              <a:blip r:embed="rId14"/>
              <a:stretch>
                <a:fillRect/>
              </a:stretch>
            </a:blip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对扩展开放，</a:t>
              </a:r>
              <a:endParaRPr lang="en-US" sz="12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对修改关闭。</a:t>
              </a:r>
              <a:endParaRPr lang="en-US" sz="12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增加新功能，</a:t>
              </a:r>
              <a:endParaRPr lang="en-US" sz="12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12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不改变原有代码。</a:t>
              </a:r>
              <a:endParaRPr lang="en-US" sz="1200" b="0" strike="noStrike" spc="-1">
                <a:latin typeface="Arial"/>
              </a:endParaRPr>
            </a:p>
          </p:txBody>
        </p:sp>
      </p:grpSp>
      <p:grpSp>
        <p:nvGrpSpPr>
          <p:cNvPr id="429" name="Group 27"/>
          <p:cNvGrpSpPr/>
          <p:nvPr/>
        </p:nvGrpSpPr>
        <p:grpSpPr>
          <a:xfrm>
            <a:off x="4338720" y="1402200"/>
            <a:ext cx="1746000" cy="5533920"/>
            <a:chOff x="4338720" y="1402200"/>
            <a:chExt cx="1746000" cy="5533920"/>
          </a:xfrm>
        </p:grpSpPr>
        <p:grpSp>
          <p:nvGrpSpPr>
            <p:cNvPr id="430" name="Group 28"/>
            <p:cNvGrpSpPr/>
            <p:nvPr/>
          </p:nvGrpSpPr>
          <p:grpSpPr>
            <a:xfrm>
              <a:off x="4338720" y="1402200"/>
              <a:ext cx="1746000" cy="5533920"/>
              <a:chOff x="4338720" y="1402200"/>
              <a:chExt cx="1746000" cy="5533920"/>
            </a:xfrm>
          </p:grpSpPr>
          <p:pic>
            <p:nvPicPr>
              <p:cNvPr id="431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4395960" y="6891840"/>
                <a:ext cx="44280" cy="44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32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4399200" y="690300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33" name="CustomShape 29"/>
              <p:cNvSpPr/>
              <p:nvPr/>
            </p:nvSpPr>
            <p:spPr>
              <a:xfrm>
                <a:off x="4378320" y="1533960"/>
                <a:ext cx="1706400" cy="53784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34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4453200" y="4283640"/>
                <a:ext cx="206280" cy="1238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35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5872320" y="4378680"/>
                <a:ext cx="47520" cy="2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36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5872320" y="4367520"/>
                <a:ext cx="47520" cy="3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37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5872320" y="4378680"/>
                <a:ext cx="68040" cy="363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38" name="CustomShape 30"/>
              <p:cNvSpPr/>
              <p:nvPr/>
            </p:nvSpPr>
            <p:spPr>
              <a:xfrm>
                <a:off x="4608000" y="4464000"/>
                <a:ext cx="1366560" cy="239256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/>
              <a:lstStyle/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客户端代码(调用的类)尽量依赖(使用)抽象的组件。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抽象的是稳定的。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实现是多变的。</a:t>
                </a:r>
                <a:endParaRPr lang="en-US" sz="1200" b="0" strike="noStrike" spc="-1">
                  <a:latin typeface="Arial"/>
                </a:endParaRPr>
              </a:p>
            </p:txBody>
          </p:sp>
          <p:pic>
            <p:nvPicPr>
              <p:cNvPr id="439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4564080" y="429624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40" name="CustomShape 31"/>
              <p:cNvSpPr/>
              <p:nvPr/>
            </p:nvSpPr>
            <p:spPr>
              <a:xfrm>
                <a:off x="4470840" y="147600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1" name="CustomShape 32"/>
              <p:cNvSpPr/>
              <p:nvPr/>
            </p:nvSpPr>
            <p:spPr>
              <a:xfrm>
                <a:off x="4510080" y="166428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2" name="CustomShape 33"/>
              <p:cNvSpPr/>
              <p:nvPr/>
            </p:nvSpPr>
            <p:spPr>
              <a:xfrm>
                <a:off x="4880160" y="3404880"/>
                <a:ext cx="763560" cy="75564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43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4338720" y="204840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44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4440240" y="1618200"/>
                <a:ext cx="193680" cy="631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45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4488120" y="1638720"/>
                <a:ext cx="768240" cy="830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46" name="CustomShape 34"/>
              <p:cNvSpPr/>
              <p:nvPr/>
            </p:nvSpPr>
            <p:spPr>
              <a:xfrm>
                <a:off x="4981680" y="1589400"/>
                <a:ext cx="258840" cy="3603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7" name="CustomShape 35"/>
              <p:cNvSpPr/>
              <p:nvPr/>
            </p:nvSpPr>
            <p:spPr>
              <a:xfrm>
                <a:off x="4729320" y="1402200"/>
                <a:ext cx="587160" cy="4190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48" name="CustomShape 36"/>
            <p:cNvSpPr/>
            <p:nvPr/>
          </p:nvSpPr>
          <p:spPr>
            <a:xfrm>
              <a:off x="4637160" y="2524680"/>
              <a:ext cx="1231920" cy="39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依赖倒置</a:t>
              </a:r>
              <a:endParaRPr lang="en-US" sz="2000" b="0" strike="noStrike" spc="-1">
                <a:latin typeface="Arial"/>
              </a:endParaRPr>
            </a:p>
          </p:txBody>
        </p:sp>
        <p:sp>
          <p:nvSpPr>
            <p:cNvPr id="449" name="CustomShape 37"/>
            <p:cNvSpPr/>
            <p:nvPr/>
          </p:nvSpPr>
          <p:spPr>
            <a:xfrm>
              <a:off x="5076720" y="3500640"/>
              <a:ext cx="38052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Calibri"/>
                  <a:ea typeface="DejaVu Sans"/>
                </a:rPr>
                <a:t>C</a:t>
              </a:r>
              <a:endParaRPr lang="en-US" sz="2800" b="0" strike="noStrike" spc="-1">
                <a:latin typeface="Arial"/>
              </a:endParaRPr>
            </a:p>
          </p:txBody>
        </p:sp>
      </p:grpSp>
      <p:grpSp>
        <p:nvGrpSpPr>
          <p:cNvPr id="450" name="Group 38"/>
          <p:cNvGrpSpPr/>
          <p:nvPr/>
        </p:nvGrpSpPr>
        <p:grpSpPr>
          <a:xfrm>
            <a:off x="8424000" y="1368000"/>
            <a:ext cx="1746000" cy="5533920"/>
            <a:chOff x="8424000" y="1368000"/>
            <a:chExt cx="1746000" cy="5533920"/>
          </a:xfrm>
        </p:grpSpPr>
        <p:grpSp>
          <p:nvGrpSpPr>
            <p:cNvPr id="451" name="Group 39"/>
            <p:cNvGrpSpPr/>
            <p:nvPr/>
          </p:nvGrpSpPr>
          <p:grpSpPr>
            <a:xfrm>
              <a:off x="8424000" y="1368000"/>
              <a:ext cx="1746000" cy="5533920"/>
              <a:chOff x="8424000" y="1368000"/>
              <a:chExt cx="1746000" cy="5533920"/>
            </a:xfrm>
          </p:grpSpPr>
          <p:pic>
            <p:nvPicPr>
              <p:cNvPr id="452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8481240" y="6857640"/>
                <a:ext cx="44280" cy="44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53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8484480" y="686880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54" name="CustomShape 40"/>
              <p:cNvSpPr/>
              <p:nvPr/>
            </p:nvSpPr>
            <p:spPr>
              <a:xfrm>
                <a:off x="8463600" y="1499760"/>
                <a:ext cx="1706400" cy="53784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55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8538480" y="4249440"/>
                <a:ext cx="206280" cy="1238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56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9957600" y="4344480"/>
                <a:ext cx="47520" cy="2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57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9957600" y="4333320"/>
                <a:ext cx="47520" cy="3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58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9957600" y="4344480"/>
                <a:ext cx="68040" cy="363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59" name="CustomShape 41"/>
              <p:cNvSpPr/>
              <p:nvPr/>
            </p:nvSpPr>
            <p:spPr>
              <a:xfrm>
                <a:off x="8732160" y="4536000"/>
                <a:ext cx="1266840" cy="35820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父类出现的地方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可以被子类替换，子类要拥有父类的所有功能。子类在重写父类方法时，尽量选择扩展重写，防止改变了功能。</a:t>
                </a:r>
                <a:endParaRPr lang="en-US" sz="1200" b="0" strike="noStrike" spc="-1">
                  <a:latin typeface="Arial"/>
                </a:endParaRPr>
              </a:p>
            </p:txBody>
          </p:sp>
          <p:pic>
            <p:nvPicPr>
              <p:cNvPr id="460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8649360" y="426204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61" name="CustomShape 42"/>
              <p:cNvSpPr/>
              <p:nvPr/>
            </p:nvSpPr>
            <p:spPr>
              <a:xfrm>
                <a:off x="8538480" y="147744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62" name="CustomShape 43"/>
              <p:cNvSpPr/>
              <p:nvPr/>
            </p:nvSpPr>
            <p:spPr>
              <a:xfrm>
                <a:off x="8595360" y="163008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63" name="CustomShape 44"/>
              <p:cNvSpPr/>
              <p:nvPr/>
            </p:nvSpPr>
            <p:spPr>
              <a:xfrm>
                <a:off x="8965440" y="3371040"/>
                <a:ext cx="763560" cy="75564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28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E</a:t>
                </a:r>
                <a:endParaRPr lang="en-US" sz="2800" b="0" strike="noStrike" spc="-1">
                  <a:latin typeface="Arial"/>
                </a:endParaRPr>
              </a:p>
            </p:txBody>
          </p:sp>
          <p:pic>
            <p:nvPicPr>
              <p:cNvPr id="464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8424000" y="201420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65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8525520" y="1584000"/>
                <a:ext cx="193680" cy="631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66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8573400" y="1604520"/>
                <a:ext cx="768240" cy="830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67" name="CustomShape 45"/>
              <p:cNvSpPr/>
              <p:nvPr/>
            </p:nvSpPr>
            <p:spPr>
              <a:xfrm>
                <a:off x="9066960" y="1555200"/>
                <a:ext cx="258840" cy="3603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68" name="CustomShape 46"/>
              <p:cNvSpPr/>
              <p:nvPr/>
            </p:nvSpPr>
            <p:spPr>
              <a:xfrm>
                <a:off x="8814600" y="1368000"/>
                <a:ext cx="587160" cy="4190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69" name="CustomShape 47"/>
            <p:cNvSpPr/>
            <p:nvPr/>
          </p:nvSpPr>
          <p:spPr>
            <a:xfrm>
              <a:off x="8722440" y="2490480"/>
              <a:ext cx="1231920" cy="39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里氏替换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470" name="CustomShape 48"/>
            <p:cNvSpPr/>
            <p:nvPr/>
          </p:nvSpPr>
          <p:spPr>
            <a:xfrm>
              <a:off x="9162000" y="3466440"/>
              <a:ext cx="38052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71" name="Group 49"/>
          <p:cNvGrpSpPr/>
          <p:nvPr/>
        </p:nvGrpSpPr>
        <p:grpSpPr>
          <a:xfrm>
            <a:off x="6284160" y="1431000"/>
            <a:ext cx="1746000" cy="5533920"/>
            <a:chOff x="6284160" y="1431000"/>
            <a:chExt cx="1746000" cy="5533920"/>
          </a:xfrm>
        </p:grpSpPr>
        <p:grpSp>
          <p:nvGrpSpPr>
            <p:cNvPr id="472" name="Group 50"/>
            <p:cNvGrpSpPr/>
            <p:nvPr/>
          </p:nvGrpSpPr>
          <p:grpSpPr>
            <a:xfrm>
              <a:off x="6284160" y="1431000"/>
              <a:ext cx="1746000" cy="5533920"/>
              <a:chOff x="6284160" y="1431000"/>
              <a:chExt cx="1746000" cy="5533920"/>
            </a:xfrm>
          </p:grpSpPr>
          <p:pic>
            <p:nvPicPr>
              <p:cNvPr id="473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6341400" y="6920640"/>
                <a:ext cx="44280" cy="44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74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6344640" y="693180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75" name="CustomShape 51"/>
              <p:cNvSpPr/>
              <p:nvPr/>
            </p:nvSpPr>
            <p:spPr>
              <a:xfrm>
                <a:off x="6323760" y="1562760"/>
                <a:ext cx="1706400" cy="53784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76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6398640" y="4312440"/>
                <a:ext cx="206280" cy="1238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77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7817760" y="4407480"/>
                <a:ext cx="47520" cy="27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78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7817760" y="4396320"/>
                <a:ext cx="47520" cy="3816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79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7817760" y="4407480"/>
                <a:ext cx="68040" cy="363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0" name="CustomShape 52"/>
              <p:cNvSpPr/>
              <p:nvPr/>
            </p:nvSpPr>
            <p:spPr>
              <a:xfrm>
                <a:off x="6480000" y="4392000"/>
                <a:ext cx="1438560" cy="246456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/>
              <a:lstStyle/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仅为了代码复用优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DejaVu Sans"/>
                  </a:rPr>
                  <a:t>先选择组合复用，而非继承复用。组合的耦合性相对继承低。</a:t>
                </a:r>
                <a:endParaRPr lang="en-US" sz="1200" b="0" strike="noStrike" spc="-1">
                  <a:latin typeface="Arial"/>
                </a:endParaRPr>
              </a:p>
            </p:txBody>
          </p:sp>
          <p:pic>
            <p:nvPicPr>
              <p:cNvPr id="481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6509520" y="432504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2" name="CustomShape 53"/>
              <p:cNvSpPr/>
              <p:nvPr/>
            </p:nvSpPr>
            <p:spPr>
              <a:xfrm>
                <a:off x="6408000" y="147600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3" name="CustomShape 54"/>
              <p:cNvSpPr/>
              <p:nvPr/>
            </p:nvSpPr>
            <p:spPr>
              <a:xfrm>
                <a:off x="6455520" y="1693080"/>
                <a:ext cx="1503360" cy="27702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4" name="CustomShape 55"/>
              <p:cNvSpPr/>
              <p:nvPr/>
            </p:nvSpPr>
            <p:spPr>
              <a:xfrm>
                <a:off x="6825600" y="3434040"/>
                <a:ext cx="763560" cy="75564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85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6284160" y="207720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86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6385680" y="1647000"/>
                <a:ext cx="193680" cy="631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87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6433560" y="1667520"/>
                <a:ext cx="768240" cy="8301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8" name="CustomShape 56"/>
              <p:cNvSpPr/>
              <p:nvPr/>
            </p:nvSpPr>
            <p:spPr>
              <a:xfrm>
                <a:off x="6927120" y="1618200"/>
                <a:ext cx="258840" cy="3603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89" name="CustomShape 57"/>
              <p:cNvSpPr/>
              <p:nvPr/>
            </p:nvSpPr>
            <p:spPr>
              <a:xfrm>
                <a:off x="6674760" y="1431000"/>
                <a:ext cx="587160" cy="4190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490" name="CustomShape 58"/>
            <p:cNvSpPr/>
            <p:nvPr/>
          </p:nvSpPr>
          <p:spPr>
            <a:xfrm>
              <a:off x="6582600" y="2553480"/>
              <a:ext cx="1231920" cy="39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组合复用原则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491" name="CustomShape 59"/>
            <p:cNvSpPr/>
            <p:nvPr/>
          </p:nvSpPr>
          <p:spPr>
            <a:xfrm>
              <a:off x="7022160" y="3529440"/>
              <a:ext cx="38052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Calibri"/>
                  <a:ea typeface="DejaVu Sans"/>
                </a:rPr>
                <a:t>D</a:t>
              </a:r>
              <a:endParaRPr lang="en-US" sz="2800" b="0" strike="noStrike" spc="-1">
                <a:latin typeface="Arial"/>
              </a:endParaRPr>
            </a:p>
          </p:txBody>
        </p:sp>
      </p:grpSp>
      <p:grpSp>
        <p:nvGrpSpPr>
          <p:cNvPr id="492" name="Group 60"/>
          <p:cNvGrpSpPr/>
          <p:nvPr/>
        </p:nvGrpSpPr>
        <p:grpSpPr>
          <a:xfrm>
            <a:off x="10276200" y="1346040"/>
            <a:ext cx="1746000" cy="5510160"/>
            <a:chOff x="10276200" y="1346040"/>
            <a:chExt cx="1746000" cy="5510160"/>
          </a:xfrm>
        </p:grpSpPr>
        <p:grpSp>
          <p:nvGrpSpPr>
            <p:cNvPr id="493" name="Group 61"/>
            <p:cNvGrpSpPr/>
            <p:nvPr/>
          </p:nvGrpSpPr>
          <p:grpSpPr>
            <a:xfrm>
              <a:off x="10276200" y="1346040"/>
              <a:ext cx="1746000" cy="5510160"/>
              <a:chOff x="10276200" y="1346040"/>
              <a:chExt cx="1746000" cy="5510160"/>
            </a:xfrm>
          </p:grpSpPr>
          <p:pic>
            <p:nvPicPr>
              <p:cNvPr id="494" name="Picture 418"/>
              <p:cNvPicPr/>
              <p:nvPr/>
            </p:nvPicPr>
            <p:blipFill>
              <a:blip r:embed="rId4"/>
              <a:stretch/>
            </p:blipFill>
            <p:spPr>
              <a:xfrm>
                <a:off x="10333440" y="6812280"/>
                <a:ext cx="44280" cy="4392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95" name="Picture 428"/>
              <p:cNvPicPr/>
              <p:nvPr/>
            </p:nvPicPr>
            <p:blipFill>
              <a:blip r:embed="rId5"/>
              <a:stretch/>
            </p:blipFill>
            <p:spPr>
              <a:xfrm>
                <a:off x="10336680" y="6823080"/>
                <a:ext cx="28440" cy="27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96" name="CustomShape 62"/>
              <p:cNvSpPr/>
              <p:nvPr/>
            </p:nvSpPr>
            <p:spPr>
              <a:xfrm>
                <a:off x="10315800" y="1477080"/>
                <a:ext cx="1706400" cy="535536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007">
                    <a:moveTo>
                      <a:pt x="312" y="14"/>
                    </a:moveTo>
                    <a:cubicBezTo>
                      <a:pt x="311" y="16"/>
                      <a:pt x="298" y="18"/>
                      <a:pt x="292" y="23"/>
                    </a:cubicBezTo>
                    <a:cubicBezTo>
                      <a:pt x="294" y="26"/>
                      <a:pt x="277" y="13"/>
                      <a:pt x="279" y="12"/>
                    </a:cubicBezTo>
                    <a:cubicBezTo>
                      <a:pt x="271" y="26"/>
                      <a:pt x="253" y="22"/>
                      <a:pt x="235" y="19"/>
                    </a:cubicBezTo>
                    <a:cubicBezTo>
                      <a:pt x="223" y="16"/>
                      <a:pt x="210" y="14"/>
                      <a:pt x="202" y="17"/>
                    </a:cubicBezTo>
                    <a:cubicBezTo>
                      <a:pt x="203" y="15"/>
                      <a:pt x="204" y="12"/>
                      <a:pt x="204" y="10"/>
                    </a:cubicBezTo>
                    <a:cubicBezTo>
                      <a:pt x="208" y="15"/>
                      <a:pt x="173" y="15"/>
                      <a:pt x="173" y="14"/>
                    </a:cubicBezTo>
                    <a:cubicBezTo>
                      <a:pt x="173" y="15"/>
                      <a:pt x="174" y="9"/>
                      <a:pt x="174" y="9"/>
                    </a:cubicBezTo>
                    <a:cubicBezTo>
                      <a:pt x="161" y="19"/>
                      <a:pt x="145" y="9"/>
                      <a:pt x="136" y="6"/>
                    </a:cubicBezTo>
                    <a:cubicBezTo>
                      <a:pt x="120" y="15"/>
                      <a:pt x="39" y="1"/>
                      <a:pt x="13" y="0"/>
                    </a:cubicBezTo>
                    <a:cubicBezTo>
                      <a:pt x="13" y="35"/>
                      <a:pt x="13" y="71"/>
                      <a:pt x="13" y="106"/>
                    </a:cubicBezTo>
                    <a:cubicBezTo>
                      <a:pt x="13" y="133"/>
                      <a:pt x="21" y="155"/>
                      <a:pt x="19" y="186"/>
                    </a:cubicBezTo>
                    <a:cubicBezTo>
                      <a:pt x="16" y="222"/>
                      <a:pt x="16" y="259"/>
                      <a:pt x="10" y="295"/>
                    </a:cubicBezTo>
                    <a:cubicBezTo>
                      <a:pt x="6" y="313"/>
                      <a:pt x="15" y="325"/>
                      <a:pt x="13" y="342"/>
                    </a:cubicBezTo>
                    <a:cubicBezTo>
                      <a:pt x="11" y="358"/>
                      <a:pt x="4" y="380"/>
                      <a:pt x="8" y="397"/>
                    </a:cubicBezTo>
                    <a:cubicBezTo>
                      <a:pt x="16" y="429"/>
                      <a:pt x="0" y="463"/>
                      <a:pt x="12" y="494"/>
                    </a:cubicBezTo>
                    <a:cubicBezTo>
                      <a:pt x="18" y="510"/>
                      <a:pt x="14" y="521"/>
                      <a:pt x="11" y="539"/>
                    </a:cubicBezTo>
                    <a:cubicBezTo>
                      <a:pt x="7" y="559"/>
                      <a:pt x="13" y="565"/>
                      <a:pt x="14" y="585"/>
                    </a:cubicBezTo>
                    <a:cubicBezTo>
                      <a:pt x="16" y="612"/>
                      <a:pt x="4" y="676"/>
                      <a:pt x="20" y="687"/>
                    </a:cubicBezTo>
                    <a:cubicBezTo>
                      <a:pt x="18" y="690"/>
                      <a:pt x="20" y="694"/>
                      <a:pt x="12" y="696"/>
                    </a:cubicBezTo>
                    <a:cubicBezTo>
                      <a:pt x="20" y="705"/>
                      <a:pt x="20" y="720"/>
                      <a:pt x="17" y="728"/>
                    </a:cubicBezTo>
                    <a:cubicBezTo>
                      <a:pt x="26" y="736"/>
                      <a:pt x="15" y="742"/>
                      <a:pt x="21" y="749"/>
                    </a:cubicBezTo>
                    <a:cubicBezTo>
                      <a:pt x="18" y="748"/>
                      <a:pt x="15" y="748"/>
                      <a:pt x="13" y="747"/>
                    </a:cubicBezTo>
                    <a:cubicBezTo>
                      <a:pt x="21" y="743"/>
                      <a:pt x="18" y="768"/>
                      <a:pt x="20" y="768"/>
                    </a:cubicBezTo>
                    <a:cubicBezTo>
                      <a:pt x="19" y="769"/>
                      <a:pt x="19" y="768"/>
                      <a:pt x="18" y="768"/>
                    </a:cubicBezTo>
                    <a:cubicBezTo>
                      <a:pt x="17" y="767"/>
                      <a:pt x="16" y="766"/>
                      <a:pt x="14" y="768"/>
                    </a:cubicBezTo>
                    <a:cubicBezTo>
                      <a:pt x="25" y="777"/>
                      <a:pt x="16" y="787"/>
                      <a:pt x="14" y="794"/>
                    </a:cubicBezTo>
                    <a:cubicBezTo>
                      <a:pt x="22" y="802"/>
                      <a:pt x="10" y="842"/>
                      <a:pt x="9" y="858"/>
                    </a:cubicBezTo>
                    <a:cubicBezTo>
                      <a:pt x="9" y="880"/>
                      <a:pt x="0" y="990"/>
                      <a:pt x="15" y="996"/>
                    </a:cubicBezTo>
                    <a:cubicBezTo>
                      <a:pt x="19" y="992"/>
                      <a:pt x="30" y="994"/>
                      <a:pt x="41" y="997"/>
                    </a:cubicBezTo>
                    <a:cubicBezTo>
                      <a:pt x="52" y="999"/>
                      <a:pt x="62" y="1001"/>
                      <a:pt x="64" y="997"/>
                    </a:cubicBezTo>
                    <a:cubicBezTo>
                      <a:pt x="65" y="1006"/>
                      <a:pt x="85" y="1006"/>
                      <a:pt x="94" y="1007"/>
                    </a:cubicBezTo>
                    <a:cubicBezTo>
                      <a:pt x="123" y="999"/>
                      <a:pt x="162" y="1000"/>
                      <a:pt x="196" y="1000"/>
                    </a:cubicBezTo>
                    <a:cubicBezTo>
                      <a:pt x="214" y="1001"/>
                      <a:pt x="231" y="1001"/>
                      <a:pt x="245" y="1000"/>
                    </a:cubicBezTo>
                    <a:cubicBezTo>
                      <a:pt x="244" y="1002"/>
                      <a:pt x="244" y="1004"/>
                      <a:pt x="245" y="1005"/>
                    </a:cubicBezTo>
                    <a:cubicBezTo>
                      <a:pt x="248" y="989"/>
                      <a:pt x="297" y="997"/>
                      <a:pt x="315" y="1003"/>
                    </a:cubicBezTo>
                    <a:cubicBezTo>
                      <a:pt x="315" y="882"/>
                      <a:pt x="303" y="746"/>
                      <a:pt x="315" y="630"/>
                    </a:cubicBezTo>
                    <a:cubicBezTo>
                      <a:pt x="318" y="623"/>
                      <a:pt x="298" y="590"/>
                      <a:pt x="314" y="586"/>
                    </a:cubicBezTo>
                    <a:cubicBezTo>
                      <a:pt x="282" y="578"/>
                      <a:pt x="302" y="452"/>
                      <a:pt x="306" y="425"/>
                    </a:cubicBezTo>
                    <a:cubicBezTo>
                      <a:pt x="310" y="399"/>
                      <a:pt x="315" y="378"/>
                      <a:pt x="315" y="352"/>
                    </a:cubicBezTo>
                    <a:cubicBezTo>
                      <a:pt x="315" y="332"/>
                      <a:pt x="305" y="314"/>
                      <a:pt x="311" y="292"/>
                    </a:cubicBezTo>
                    <a:cubicBezTo>
                      <a:pt x="311" y="293"/>
                      <a:pt x="313" y="293"/>
                      <a:pt x="315" y="292"/>
                    </a:cubicBezTo>
                    <a:cubicBezTo>
                      <a:pt x="314" y="291"/>
                      <a:pt x="305" y="272"/>
                      <a:pt x="306" y="271"/>
                    </a:cubicBezTo>
                    <a:cubicBezTo>
                      <a:pt x="297" y="251"/>
                      <a:pt x="291" y="168"/>
                      <a:pt x="304" y="151"/>
                    </a:cubicBezTo>
                    <a:cubicBezTo>
                      <a:pt x="303" y="147"/>
                      <a:pt x="308" y="113"/>
                      <a:pt x="303" y="106"/>
                    </a:cubicBezTo>
                    <a:cubicBezTo>
                      <a:pt x="313" y="110"/>
                      <a:pt x="307" y="104"/>
                      <a:pt x="312" y="100"/>
                    </a:cubicBezTo>
                    <a:cubicBezTo>
                      <a:pt x="311" y="100"/>
                      <a:pt x="304" y="98"/>
                      <a:pt x="306" y="99"/>
                    </a:cubicBezTo>
                    <a:cubicBezTo>
                      <a:pt x="319" y="95"/>
                      <a:pt x="314" y="21"/>
                      <a:pt x="312" y="14"/>
                    </a:cubicBezTo>
                  </a:path>
                </a:pathLst>
              </a:custGeom>
              <a:solidFill>
                <a:srgbClr val="EDEDE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497" name="Picture 434"/>
              <p:cNvPicPr/>
              <p:nvPr/>
            </p:nvPicPr>
            <p:blipFill>
              <a:blip r:embed="rId6"/>
              <a:stretch/>
            </p:blipFill>
            <p:spPr>
              <a:xfrm>
                <a:off x="10390680" y="4215240"/>
                <a:ext cx="206280" cy="12312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98" name="Picture 435"/>
              <p:cNvPicPr/>
              <p:nvPr/>
            </p:nvPicPr>
            <p:blipFill>
              <a:blip r:embed="rId7"/>
              <a:stretch/>
            </p:blipFill>
            <p:spPr>
              <a:xfrm>
                <a:off x="11809800" y="4309920"/>
                <a:ext cx="47520" cy="266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99" name="Picture 436"/>
              <p:cNvPicPr/>
              <p:nvPr/>
            </p:nvPicPr>
            <p:blipFill>
              <a:blip r:embed="rId8"/>
              <a:stretch/>
            </p:blipFill>
            <p:spPr>
              <a:xfrm>
                <a:off x="11809800" y="4298760"/>
                <a:ext cx="47520" cy="378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500" name="Picture 437"/>
              <p:cNvPicPr/>
              <p:nvPr/>
            </p:nvPicPr>
            <p:blipFill>
              <a:blip r:embed="rId9"/>
              <a:stretch/>
            </p:blipFill>
            <p:spPr>
              <a:xfrm>
                <a:off x="11809800" y="4309920"/>
                <a:ext cx="68040" cy="36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01" name="CustomShape 63"/>
              <p:cNvSpPr/>
              <p:nvPr/>
            </p:nvSpPr>
            <p:spPr>
              <a:xfrm>
                <a:off x="10442520" y="4492080"/>
                <a:ext cx="1508400" cy="227484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ctr"/>
              <a:lstStyle/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类与类交互时，在满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足功能要求的基础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上，传递的数据量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越少越好。所有类之</a:t>
                </a:r>
                <a:endParaRPr lang="en-US" sz="120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1200" b="0" strike="noStrike" spc="-1">
                    <a:solidFill>
                      <a:srgbClr val="000000"/>
                    </a:solidFill>
                    <a:latin typeface="Arial"/>
                    <a:ea typeface="Noto Sans CJK SC Regular"/>
                  </a:rPr>
                  <a:t>间的耦合度都很低。</a:t>
                </a:r>
                <a:endParaRPr lang="en-US" sz="1200" b="0" strike="noStrike" spc="-1">
                  <a:latin typeface="Arial"/>
                </a:endParaRPr>
              </a:p>
            </p:txBody>
          </p:sp>
          <p:pic>
            <p:nvPicPr>
              <p:cNvPr id="502" name="Picture 440"/>
              <p:cNvPicPr/>
              <p:nvPr/>
            </p:nvPicPr>
            <p:blipFill>
              <a:blip r:embed="rId10"/>
              <a:stretch/>
            </p:blipFill>
            <p:spPr>
              <a:xfrm>
                <a:off x="10501560" y="4227480"/>
                <a:ext cx="69840" cy="792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03" name="CustomShape 64"/>
              <p:cNvSpPr/>
              <p:nvPr/>
            </p:nvSpPr>
            <p:spPr>
              <a:xfrm>
                <a:off x="10374840" y="1455120"/>
                <a:ext cx="1503360" cy="275832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AEB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4" name="CustomShape 65"/>
              <p:cNvSpPr/>
              <p:nvPr/>
            </p:nvSpPr>
            <p:spPr>
              <a:xfrm>
                <a:off x="10447560" y="1607040"/>
                <a:ext cx="1503360" cy="275832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747">
                    <a:moveTo>
                      <a:pt x="0" y="0"/>
                    </a:moveTo>
                    <a:lnTo>
                      <a:pt x="23" y="1168"/>
                    </a:lnTo>
                    <a:lnTo>
                      <a:pt x="3" y="1205"/>
                    </a:lnTo>
                    <a:lnTo>
                      <a:pt x="23" y="1609"/>
                    </a:lnTo>
                    <a:lnTo>
                      <a:pt x="84" y="1727"/>
                    </a:lnTo>
                    <a:lnTo>
                      <a:pt x="168" y="1700"/>
                    </a:lnTo>
                    <a:lnTo>
                      <a:pt x="246" y="1710"/>
                    </a:lnTo>
                    <a:lnTo>
                      <a:pt x="287" y="1734"/>
                    </a:lnTo>
                    <a:lnTo>
                      <a:pt x="331" y="1697"/>
                    </a:lnTo>
                    <a:lnTo>
                      <a:pt x="412" y="1717"/>
                    </a:lnTo>
                    <a:lnTo>
                      <a:pt x="483" y="1727"/>
                    </a:lnTo>
                    <a:lnTo>
                      <a:pt x="564" y="1747"/>
                    </a:lnTo>
                    <a:lnTo>
                      <a:pt x="652" y="1714"/>
                    </a:lnTo>
                    <a:lnTo>
                      <a:pt x="682" y="1707"/>
                    </a:lnTo>
                    <a:lnTo>
                      <a:pt x="719" y="1700"/>
                    </a:lnTo>
                    <a:lnTo>
                      <a:pt x="736" y="1677"/>
                    </a:lnTo>
                    <a:lnTo>
                      <a:pt x="780" y="1684"/>
                    </a:lnTo>
                    <a:lnTo>
                      <a:pt x="925" y="1731"/>
                    </a:lnTo>
                    <a:lnTo>
                      <a:pt x="925" y="1633"/>
                    </a:lnTo>
                    <a:lnTo>
                      <a:pt x="912" y="1589"/>
                    </a:lnTo>
                    <a:lnTo>
                      <a:pt x="922" y="1556"/>
                    </a:lnTo>
                    <a:lnTo>
                      <a:pt x="932" y="1286"/>
                    </a:lnTo>
                    <a:lnTo>
                      <a:pt x="942" y="1236"/>
                    </a:lnTo>
                    <a:lnTo>
                      <a:pt x="94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5" name="CustomShape 66"/>
              <p:cNvSpPr/>
              <p:nvPr/>
            </p:nvSpPr>
            <p:spPr>
              <a:xfrm>
                <a:off x="10817640" y="3340440"/>
                <a:ext cx="763560" cy="752400"/>
              </a:xfrm>
              <a:prstGeom prst="ellipse">
                <a:avLst/>
              </a:prstGeom>
              <a:solidFill>
                <a:srgbClr val="CC9B0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506" name="Picture 459"/>
              <p:cNvPicPr/>
              <p:nvPr/>
            </p:nvPicPr>
            <p:blipFill>
              <a:blip r:embed="rId11"/>
              <a:stretch/>
            </p:blipFill>
            <p:spPr>
              <a:xfrm>
                <a:off x="10276200" y="1989360"/>
                <a:ext cx="36360" cy="2844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507" name="Picture 466"/>
              <p:cNvPicPr/>
              <p:nvPr/>
            </p:nvPicPr>
            <p:blipFill>
              <a:blip r:embed="rId12"/>
              <a:stretch/>
            </p:blipFill>
            <p:spPr>
              <a:xfrm>
                <a:off x="10377720" y="1560960"/>
                <a:ext cx="193680" cy="62928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508" name="Picture 467"/>
              <p:cNvPicPr/>
              <p:nvPr/>
            </p:nvPicPr>
            <p:blipFill>
              <a:blip r:embed="rId13"/>
              <a:stretch/>
            </p:blipFill>
            <p:spPr>
              <a:xfrm>
                <a:off x="10425600" y="1581480"/>
                <a:ext cx="768240" cy="82656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09" name="CustomShape 67"/>
              <p:cNvSpPr/>
              <p:nvPr/>
            </p:nvSpPr>
            <p:spPr>
              <a:xfrm>
                <a:off x="10919160" y="1532520"/>
                <a:ext cx="258840" cy="35856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9">
                    <a:moveTo>
                      <a:pt x="64" y="0"/>
                    </a:moveTo>
                    <a:lnTo>
                      <a:pt x="165" y="229"/>
                    </a:lnTo>
                    <a:lnTo>
                      <a:pt x="0" y="4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0" name="CustomShape 68"/>
              <p:cNvSpPr/>
              <p:nvPr/>
            </p:nvSpPr>
            <p:spPr>
              <a:xfrm>
                <a:off x="10666800" y="1346040"/>
                <a:ext cx="587160" cy="41724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9">
                    <a:moveTo>
                      <a:pt x="106" y="7"/>
                    </a:moveTo>
                    <a:cubicBezTo>
                      <a:pt x="110" y="14"/>
                      <a:pt x="91" y="34"/>
                      <a:pt x="63" y="52"/>
                    </a:cubicBezTo>
                    <a:cubicBezTo>
                      <a:pt x="36" y="70"/>
                      <a:pt x="9" y="79"/>
                      <a:pt x="5" y="72"/>
                    </a:cubicBezTo>
                    <a:cubicBezTo>
                      <a:pt x="0" y="65"/>
                      <a:pt x="19" y="45"/>
                      <a:pt x="47" y="27"/>
                    </a:cubicBezTo>
                    <a:cubicBezTo>
                      <a:pt x="75" y="9"/>
                      <a:pt x="101" y="0"/>
                      <a:pt x="106" y="7"/>
                    </a:cubicBezTo>
                    <a:close/>
                  </a:path>
                </a:pathLst>
              </a:custGeom>
              <a:solidFill>
                <a:srgbClr val="E66B5B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511" name="CustomShape 69"/>
            <p:cNvSpPr/>
            <p:nvPr/>
          </p:nvSpPr>
          <p:spPr>
            <a:xfrm>
              <a:off x="10594800" y="2504520"/>
              <a:ext cx="1231920" cy="3909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张海山锐线体2.0"/>
                  <a:ea typeface="张海山锐线体2.0"/>
                </a:rPr>
                <a:t>迪米特法则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512" name="CustomShape 70"/>
            <p:cNvSpPr/>
            <p:nvPr/>
          </p:nvSpPr>
          <p:spPr>
            <a:xfrm>
              <a:off x="11034360" y="3476520"/>
              <a:ext cx="380520" cy="5115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Calibri"/>
                  <a:ea typeface="DejaVu Sans"/>
                </a:rPr>
                <a:t>F</a:t>
              </a:r>
              <a:endParaRPr lang="en-US" sz="28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2800" b="0" strike="noStrike" spc="-1"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5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6" dur="10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7" dur="1000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CustomShape 1"/>
          <p:cNvSpPr/>
          <p:nvPr/>
        </p:nvSpPr>
        <p:spPr>
          <a:xfrm>
            <a:off x="0" y="2514600"/>
            <a:ext cx="12191040" cy="2596320"/>
          </a:xfrm>
          <a:prstGeom prst="rect">
            <a:avLst/>
          </a:prstGeom>
          <a:gradFill rotWithShape="0">
            <a:gsLst>
              <a:gs pos="0">
                <a:srgbClr val="671554">
                  <a:alpha val="48000"/>
                </a:srgbClr>
              </a:gs>
              <a:gs pos="21000">
                <a:srgbClr val="5C3E4A"/>
              </a:gs>
              <a:gs pos="76000">
                <a:srgbClr val="386988"/>
              </a:gs>
              <a:gs pos="100000">
                <a:srgbClr val="273272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4" name="CustomShape 2"/>
          <p:cNvSpPr/>
          <p:nvPr/>
        </p:nvSpPr>
        <p:spPr>
          <a:xfrm>
            <a:off x="1847528" y="2780928"/>
            <a:ext cx="7919176" cy="431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FFFFFF"/>
                </a:solidFill>
                <a:latin typeface="华康俪金黑W8"/>
                <a:ea typeface="华康俪金黑W8"/>
              </a:rPr>
              <a:t>	面向对象的发展是一种偶然，更是一种必然，人类世界的发展，需要处理的问题越来越复杂。面向对象通过归纳概括，以辩证的思想对事物的特性进行分析（扬弃），</a:t>
            </a:r>
            <a:r>
              <a:rPr lang="en-US" sz="1800" b="1" strike="noStrike" spc="-1" dirty="0" err="1">
                <a:solidFill>
                  <a:srgbClr val="FFFFFF"/>
                </a:solidFill>
                <a:latin typeface="华康俪金黑W8"/>
                <a:ea typeface="华康俪金黑W8"/>
              </a:rPr>
              <a:t>然后不断添加相同特性的事物，以使模型更丰富，更具有广度（是否会更具有深度有待以后验证</a:t>
            </a:r>
            <a:r>
              <a:rPr lang="en-US" sz="1800" b="1" strike="noStrike" spc="-1" dirty="0">
                <a:solidFill>
                  <a:srgbClr val="FFFFFF"/>
                </a:solidFill>
                <a:latin typeface="华康俪金黑W8"/>
                <a:ea typeface="华康俪金黑W8"/>
              </a:rPr>
              <a:t>）。这是一个先精简的过程，能让我们逻辑更加清晰，而后续添加又使得模型有了更多可能，不断完善。但是面向对象的使用不可避免的会出现</a:t>
            </a:r>
            <a:r>
              <a:rPr lang="en-US" sz="1800" b="1" u="sng" strike="noStrike" spc="-1" dirty="0">
                <a:solidFill>
                  <a:srgbClr val="0000FF"/>
                </a:solidFill>
                <a:uFillTx/>
                <a:latin typeface="华康俪金黑W8"/>
                <a:ea typeface="华康俪金黑W8"/>
                <a:hlinkClick r:id="rId4"/>
              </a:rPr>
              <a:t>一些问题</a:t>
            </a:r>
            <a:r>
              <a:rPr lang="en-US" sz="1800" b="1" strike="noStrike" spc="-1" dirty="0">
                <a:solidFill>
                  <a:srgbClr val="FFFFFF"/>
                </a:solidFill>
                <a:latin typeface="华康俪金黑W8"/>
                <a:ea typeface="华康俪金黑W8"/>
              </a:rPr>
              <a:t>，需要我们注意。所以对一个完善模型的选择和使用，能使我们更加方便。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515" name="CustomShape 3"/>
          <p:cNvSpPr/>
          <p:nvPr/>
        </p:nvSpPr>
        <p:spPr>
          <a:xfrm rot="5400000" flipH="1" flipV="1">
            <a:off x="9439560" y="4104000"/>
            <a:ext cx="2513160" cy="2988720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6" name="CustomShape 4"/>
          <p:cNvSpPr/>
          <p:nvPr/>
        </p:nvSpPr>
        <p:spPr>
          <a:xfrm>
            <a:off x="174960" y="293400"/>
            <a:ext cx="93024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5"/>
          <p:cNvSpPr/>
          <p:nvPr/>
        </p:nvSpPr>
        <p:spPr>
          <a:xfrm>
            <a:off x="72000" y="1008000"/>
            <a:ext cx="2734920" cy="8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DejaVu Sans"/>
              </a:rPr>
              <a:t>结束语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CustomShape 1"/>
          <p:cNvSpPr/>
          <p:nvPr/>
        </p:nvSpPr>
        <p:spPr>
          <a:xfrm>
            <a:off x="0" y="2514600"/>
            <a:ext cx="12190680" cy="4180320"/>
          </a:xfrm>
          <a:prstGeom prst="rect">
            <a:avLst/>
          </a:prstGeom>
          <a:gradFill rotWithShape="0">
            <a:gsLst>
              <a:gs pos="0">
                <a:srgbClr val="671554">
                  <a:alpha val="48000"/>
                </a:srgbClr>
              </a:gs>
              <a:gs pos="21000">
                <a:srgbClr val="5C3E4A"/>
              </a:gs>
              <a:gs pos="76000">
                <a:srgbClr val="386988"/>
              </a:gs>
              <a:gs pos="100000">
                <a:srgbClr val="273272"/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0" name="CustomShape 2"/>
          <p:cNvSpPr/>
          <p:nvPr/>
        </p:nvSpPr>
        <p:spPr>
          <a:xfrm>
            <a:off x="2990160" y="2921040"/>
            <a:ext cx="6210360" cy="100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感谢您的观看！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521" name="CustomShape 3"/>
          <p:cNvSpPr/>
          <p:nvPr/>
        </p:nvSpPr>
        <p:spPr>
          <a:xfrm flipV="1">
            <a:off x="0" y="-1440"/>
            <a:ext cx="2088720" cy="2513160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2" name="CustomShape 4"/>
          <p:cNvSpPr/>
          <p:nvPr/>
        </p:nvSpPr>
        <p:spPr>
          <a:xfrm rot="5400000" flipH="1" flipV="1">
            <a:off x="9439560" y="4104000"/>
            <a:ext cx="2513160" cy="2988720"/>
          </a:xfrm>
          <a:prstGeom prst="rtTriangl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3" name="CustomShape 5"/>
          <p:cNvSpPr/>
          <p:nvPr/>
        </p:nvSpPr>
        <p:spPr>
          <a:xfrm>
            <a:off x="174960" y="293400"/>
            <a:ext cx="930240" cy="51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张海山锐线体2.0"/>
                <a:ea typeface="张海山锐线体2.0"/>
              </a:rPr>
              <a:t>结语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 flipV="1">
            <a:off x="0" y="-2880"/>
            <a:ext cx="6092640" cy="2511360"/>
          </a:xfrm>
          <a:prstGeom prst="rtTriangle">
            <a:avLst/>
          </a:prstGeom>
          <a:solidFill>
            <a:srgbClr val="FFFFFF">
              <a:alpha val="4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25" name="Group 2"/>
          <p:cNvGrpSpPr/>
          <p:nvPr/>
        </p:nvGrpSpPr>
        <p:grpSpPr>
          <a:xfrm>
            <a:off x="0" y="304560"/>
            <a:ext cx="2818440" cy="717480"/>
            <a:chOff x="0" y="304560"/>
            <a:chExt cx="2818440" cy="717480"/>
          </a:xfrm>
        </p:grpSpPr>
        <p:sp>
          <p:nvSpPr>
            <p:cNvPr id="126" name="CustomShape 3"/>
            <p:cNvSpPr/>
            <p:nvPr/>
          </p:nvSpPr>
          <p:spPr>
            <a:xfrm>
              <a:off x="0" y="325080"/>
              <a:ext cx="2780280" cy="6969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000" b="0" strike="noStrike" spc="-1">
                  <a:solidFill>
                    <a:srgbClr val="F2F2F2"/>
                  </a:solidFill>
                  <a:latin typeface="Broadway"/>
                  <a:ea typeface="DejaVu Sans"/>
                </a:rPr>
                <a:t>目录</a:t>
              </a:r>
              <a:endParaRPr lang="en-US" sz="4000" b="0" strike="noStrike" spc="-1">
                <a:latin typeface="Arial"/>
              </a:endParaRPr>
            </a:p>
          </p:txBody>
        </p:sp>
        <p:sp>
          <p:nvSpPr>
            <p:cNvPr id="127" name="CustomShape 4"/>
            <p:cNvSpPr/>
            <p:nvPr/>
          </p:nvSpPr>
          <p:spPr>
            <a:xfrm>
              <a:off x="2187000" y="304560"/>
              <a:ext cx="631440" cy="6969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28" name="Group 5"/>
          <p:cNvGrpSpPr/>
          <p:nvPr/>
        </p:nvGrpSpPr>
        <p:grpSpPr>
          <a:xfrm>
            <a:off x="2504160" y="2338560"/>
            <a:ext cx="9293400" cy="3034080"/>
            <a:chOff x="2504160" y="2338560"/>
            <a:chExt cx="9293400" cy="3034080"/>
          </a:xfrm>
        </p:grpSpPr>
        <p:grpSp>
          <p:nvGrpSpPr>
            <p:cNvPr id="129" name="Group 6"/>
            <p:cNvGrpSpPr/>
            <p:nvPr/>
          </p:nvGrpSpPr>
          <p:grpSpPr>
            <a:xfrm>
              <a:off x="2504160" y="2347200"/>
              <a:ext cx="4410720" cy="818640"/>
              <a:chOff x="2504160" y="2347200"/>
              <a:chExt cx="4410720" cy="818640"/>
            </a:xfrm>
          </p:grpSpPr>
          <p:sp>
            <p:nvSpPr>
              <p:cNvPr id="130" name="CustomShape 7"/>
              <p:cNvSpPr/>
              <p:nvPr/>
            </p:nvSpPr>
            <p:spPr>
              <a:xfrm>
                <a:off x="2504160" y="236160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1" name="CustomShape 8"/>
              <p:cNvSpPr/>
              <p:nvPr/>
            </p:nvSpPr>
            <p:spPr>
              <a:xfrm>
                <a:off x="2606400" y="234720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1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32" name="CustomShape 9"/>
              <p:cNvSpPr/>
              <p:nvPr/>
            </p:nvSpPr>
            <p:spPr>
              <a:xfrm>
                <a:off x="3448800" y="243108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对象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  <p:grpSp>
          <p:nvGrpSpPr>
            <p:cNvPr id="133" name="Group 10"/>
            <p:cNvGrpSpPr/>
            <p:nvPr/>
          </p:nvGrpSpPr>
          <p:grpSpPr>
            <a:xfrm>
              <a:off x="2504160" y="3450600"/>
              <a:ext cx="4410720" cy="818640"/>
              <a:chOff x="2504160" y="3450600"/>
              <a:chExt cx="4410720" cy="818640"/>
            </a:xfrm>
          </p:grpSpPr>
          <p:sp>
            <p:nvSpPr>
              <p:cNvPr id="134" name="CustomShape 11"/>
              <p:cNvSpPr/>
              <p:nvPr/>
            </p:nvSpPr>
            <p:spPr>
              <a:xfrm>
                <a:off x="2504160" y="346500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5" name="CustomShape 12"/>
              <p:cNvSpPr/>
              <p:nvPr/>
            </p:nvSpPr>
            <p:spPr>
              <a:xfrm>
                <a:off x="2606400" y="345060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2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36" name="CustomShape 13"/>
              <p:cNvSpPr/>
              <p:nvPr/>
            </p:nvSpPr>
            <p:spPr>
              <a:xfrm>
                <a:off x="3448800" y="353448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类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  <p:grpSp>
          <p:nvGrpSpPr>
            <p:cNvPr id="137" name="Group 14"/>
            <p:cNvGrpSpPr/>
            <p:nvPr/>
          </p:nvGrpSpPr>
          <p:grpSpPr>
            <a:xfrm>
              <a:off x="2504160" y="4554000"/>
              <a:ext cx="4410720" cy="818640"/>
              <a:chOff x="2504160" y="4554000"/>
              <a:chExt cx="4410720" cy="818640"/>
            </a:xfrm>
          </p:grpSpPr>
          <p:sp>
            <p:nvSpPr>
              <p:cNvPr id="138" name="CustomShape 15"/>
              <p:cNvSpPr/>
              <p:nvPr/>
            </p:nvSpPr>
            <p:spPr>
              <a:xfrm>
                <a:off x="2504160" y="456840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9" name="CustomShape 16"/>
              <p:cNvSpPr/>
              <p:nvPr/>
            </p:nvSpPr>
            <p:spPr>
              <a:xfrm>
                <a:off x="2606400" y="455400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3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40" name="CustomShape 17"/>
              <p:cNvSpPr/>
              <p:nvPr/>
            </p:nvSpPr>
            <p:spPr>
              <a:xfrm>
                <a:off x="3448800" y="463788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封装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  <p:grpSp>
          <p:nvGrpSpPr>
            <p:cNvPr id="141" name="Group 18"/>
            <p:cNvGrpSpPr/>
            <p:nvPr/>
          </p:nvGrpSpPr>
          <p:grpSpPr>
            <a:xfrm>
              <a:off x="7386840" y="4554000"/>
              <a:ext cx="4410720" cy="818640"/>
              <a:chOff x="7386840" y="4554000"/>
              <a:chExt cx="4410720" cy="818640"/>
            </a:xfrm>
          </p:grpSpPr>
          <p:sp>
            <p:nvSpPr>
              <p:cNvPr id="142" name="CustomShape 19"/>
              <p:cNvSpPr/>
              <p:nvPr/>
            </p:nvSpPr>
            <p:spPr>
              <a:xfrm>
                <a:off x="7386840" y="456840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3" name="CustomShape 20"/>
              <p:cNvSpPr/>
              <p:nvPr/>
            </p:nvSpPr>
            <p:spPr>
              <a:xfrm>
                <a:off x="7489080" y="455400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6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44" name="CustomShape 21"/>
              <p:cNvSpPr/>
              <p:nvPr/>
            </p:nvSpPr>
            <p:spPr>
              <a:xfrm>
                <a:off x="8331480" y="463788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六大原则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  <p:grpSp>
          <p:nvGrpSpPr>
            <p:cNvPr id="145" name="Group 22"/>
            <p:cNvGrpSpPr/>
            <p:nvPr/>
          </p:nvGrpSpPr>
          <p:grpSpPr>
            <a:xfrm>
              <a:off x="7386840" y="3446280"/>
              <a:ext cx="4410720" cy="818640"/>
              <a:chOff x="7386840" y="3446280"/>
              <a:chExt cx="4410720" cy="818640"/>
            </a:xfrm>
          </p:grpSpPr>
          <p:sp>
            <p:nvSpPr>
              <p:cNvPr id="146" name="CustomShape 23"/>
              <p:cNvSpPr/>
              <p:nvPr/>
            </p:nvSpPr>
            <p:spPr>
              <a:xfrm>
                <a:off x="7386840" y="346068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7" name="CustomShape 24"/>
              <p:cNvSpPr/>
              <p:nvPr/>
            </p:nvSpPr>
            <p:spPr>
              <a:xfrm>
                <a:off x="7489080" y="344628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5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48" name="CustomShape 25"/>
              <p:cNvSpPr/>
              <p:nvPr/>
            </p:nvSpPr>
            <p:spPr>
              <a:xfrm>
                <a:off x="8331480" y="353016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多态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  <p:grpSp>
          <p:nvGrpSpPr>
            <p:cNvPr id="149" name="Group 26"/>
            <p:cNvGrpSpPr/>
            <p:nvPr/>
          </p:nvGrpSpPr>
          <p:grpSpPr>
            <a:xfrm>
              <a:off x="7386840" y="2338560"/>
              <a:ext cx="4410720" cy="818640"/>
              <a:chOff x="7386840" y="2338560"/>
              <a:chExt cx="4410720" cy="818640"/>
            </a:xfrm>
          </p:grpSpPr>
          <p:sp>
            <p:nvSpPr>
              <p:cNvPr id="150" name="CustomShape 27"/>
              <p:cNvSpPr/>
              <p:nvPr/>
            </p:nvSpPr>
            <p:spPr>
              <a:xfrm>
                <a:off x="7386840" y="2352960"/>
                <a:ext cx="839160" cy="790560"/>
              </a:xfrm>
              <a:prstGeom prst="rect">
                <a:avLst/>
              </a:prstGeom>
              <a:solidFill>
                <a:srgbClr val="FFFFFF">
                  <a:alpha val="86000"/>
                </a:srgbClr>
              </a:solidFill>
              <a:ln>
                <a:noFill/>
              </a:ln>
              <a:effectLst>
                <a:outerShdw dist="38160" dir="5400000">
                  <a:srgbClr val="000000">
                    <a:alpha val="40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" name="CustomShape 28"/>
              <p:cNvSpPr/>
              <p:nvPr/>
            </p:nvSpPr>
            <p:spPr>
              <a:xfrm>
                <a:off x="7489080" y="2338560"/>
                <a:ext cx="635040" cy="818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4800" b="0" strike="noStrike" spc="-1">
                    <a:solidFill>
                      <a:srgbClr val="000000"/>
                    </a:solidFill>
                    <a:latin typeface="Broadway"/>
                    <a:ea typeface="DejaVu Sans"/>
                  </a:rPr>
                  <a:t>4</a:t>
                </a:r>
                <a:endParaRPr lang="en-US" sz="4800" b="0" strike="noStrike" spc="-1">
                  <a:latin typeface="Arial"/>
                </a:endParaRPr>
              </a:p>
            </p:txBody>
          </p:sp>
          <p:sp>
            <p:nvSpPr>
              <p:cNvPr id="152" name="CustomShape 29"/>
              <p:cNvSpPr/>
              <p:nvPr/>
            </p:nvSpPr>
            <p:spPr>
              <a:xfrm>
                <a:off x="8331480" y="2422440"/>
                <a:ext cx="3466080" cy="636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3600" b="0" strike="noStrike" spc="-1">
                    <a:solidFill>
                      <a:srgbClr val="FFFFFF"/>
                    </a:solidFill>
                    <a:latin typeface="华康俪金黑W8"/>
                    <a:ea typeface="华康俪金黑W8"/>
                  </a:rPr>
                  <a:t>继承</a:t>
                </a:r>
                <a:endParaRPr lang="en-US" sz="3600" b="0" strike="noStrike" spc="-1">
                  <a:latin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1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对象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6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7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61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162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3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4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461880" y="1944000"/>
            <a:ext cx="11199240" cy="470664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例如;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如来设计西游记，如来要解决的问题是把经书传给东土大唐，如来想了想解决这个问题需要四个人：唐僧，沙和尚，猪八戒，孙悟空，每个人都有各自的特征和技能（这就是对象的概念，特征和技能分别对应对象的属性和方法），然而这并不好玩，于是如来又安排了一群妖魔鬼怪，为了防止师徒四人在取经路上被搞死，又安排了一群神仙保驾护航，这些都是对象。然后取经开始，师徒四人与妖魔鬼怪神仙互相缠斗着直到最后取得真经。如来根本不会管师徒四人按照什么流程去取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166" name="Group 2"/>
          <p:cNvGrpSpPr/>
          <p:nvPr/>
        </p:nvGrpSpPr>
        <p:grpSpPr>
          <a:xfrm>
            <a:off x="193320" y="151560"/>
            <a:ext cx="1819080" cy="1181880"/>
            <a:chOff x="193320" y="151560"/>
            <a:chExt cx="1819080" cy="1181880"/>
          </a:xfrm>
        </p:grpSpPr>
        <p:sp>
          <p:nvSpPr>
            <p:cNvPr id="167" name="CustomShape 3"/>
            <p:cNvSpPr/>
            <p:nvPr/>
          </p:nvSpPr>
          <p:spPr>
            <a:xfrm>
              <a:off x="193320" y="151560"/>
              <a:ext cx="181908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8" name="CustomShape 4"/>
            <p:cNvSpPr/>
            <p:nvPr/>
          </p:nvSpPr>
          <p:spPr>
            <a:xfrm>
              <a:off x="529920" y="469080"/>
              <a:ext cx="119448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1.1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169" name="CustomShape 5"/>
          <p:cNvSpPr/>
          <p:nvPr/>
        </p:nvSpPr>
        <p:spPr>
          <a:xfrm>
            <a:off x="201672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何为对象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70" name="CustomShape 6"/>
          <p:cNvSpPr/>
          <p:nvPr/>
        </p:nvSpPr>
        <p:spPr>
          <a:xfrm>
            <a:off x="504000" y="2448000"/>
            <a:ext cx="11150640" cy="76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对象是对物的抽象，面向对象的程序设计的核心是对象（上帝式思维），要理解对象为何物，可以把自己当成上帝，上帝眼里世间存在的万物皆为对象，不存在的也可以创造出来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 1"/>
          <p:cNvGrpSpPr/>
          <p:nvPr/>
        </p:nvGrpSpPr>
        <p:grpSpPr>
          <a:xfrm>
            <a:off x="190440" y="-32760"/>
            <a:ext cx="1761840" cy="1543320"/>
            <a:chOff x="190440" y="-32760"/>
            <a:chExt cx="1761840" cy="1543320"/>
          </a:xfrm>
        </p:grpSpPr>
        <p:sp>
          <p:nvSpPr>
            <p:cNvPr id="172" name="CustomShape 2"/>
            <p:cNvSpPr/>
            <p:nvPr/>
          </p:nvSpPr>
          <p:spPr>
            <a:xfrm rot="21568200">
              <a:off x="197280" y="-24480"/>
              <a:ext cx="1747800" cy="15271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CustomShape 3"/>
            <p:cNvSpPr/>
            <p:nvPr/>
          </p:nvSpPr>
          <p:spPr>
            <a:xfrm rot="30000" flipH="1">
              <a:off x="426240" y="437400"/>
              <a:ext cx="1293480" cy="5749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32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1.2</a:t>
              </a:r>
              <a:endParaRPr lang="en-US" sz="3200" b="0" strike="noStrike" spc="-1">
                <a:latin typeface="Arial"/>
              </a:endParaRPr>
            </a:p>
          </p:txBody>
        </p:sp>
      </p:grpSp>
      <p:sp>
        <p:nvSpPr>
          <p:cNvPr id="174" name="CustomShape 4"/>
          <p:cNvSpPr/>
          <p:nvPr/>
        </p:nvSpPr>
        <p:spPr>
          <a:xfrm>
            <a:off x="2376000" y="253080"/>
            <a:ext cx="467712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面向对象设计的优点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75" name="图片 4"/>
          <p:cNvPicPr/>
          <p:nvPr/>
        </p:nvPicPr>
        <p:blipFill>
          <a:blip r:embed="rId4"/>
          <a:srcRect l="27147" t="1343" r="28856" b="5704"/>
          <a:stretch/>
        </p:blipFill>
        <p:spPr>
          <a:xfrm>
            <a:off x="4138200" y="1436760"/>
            <a:ext cx="3912480" cy="5052240"/>
          </a:xfrm>
          <a:prstGeom prst="rect">
            <a:avLst/>
          </a:prstGeom>
          <a:ln>
            <a:noFill/>
          </a:ln>
        </p:spPr>
      </p:pic>
      <p:pic>
        <p:nvPicPr>
          <p:cNvPr id="176" name="图片 9"/>
          <p:cNvPicPr/>
          <p:nvPr/>
        </p:nvPicPr>
        <p:blipFill>
          <a:blip r:embed="rId5"/>
          <a:srcRect t="5903" r="22835"/>
          <a:stretch/>
        </p:blipFill>
        <p:spPr>
          <a:xfrm rot="16200000">
            <a:off x="4057200" y="2438280"/>
            <a:ext cx="4059000" cy="3055680"/>
          </a:xfrm>
          <a:prstGeom prst="rect">
            <a:avLst/>
          </a:prstGeom>
          <a:ln>
            <a:noFill/>
          </a:ln>
        </p:spPr>
      </p:pic>
      <p:grpSp>
        <p:nvGrpSpPr>
          <p:cNvPr id="177" name="Group 5"/>
          <p:cNvGrpSpPr/>
          <p:nvPr/>
        </p:nvGrpSpPr>
        <p:grpSpPr>
          <a:xfrm>
            <a:off x="1463040" y="1515240"/>
            <a:ext cx="3808080" cy="1051560"/>
            <a:chOff x="1463040" y="1515240"/>
            <a:chExt cx="3808080" cy="1051560"/>
          </a:xfrm>
        </p:grpSpPr>
        <p:sp>
          <p:nvSpPr>
            <p:cNvPr id="178" name="CustomShape 6"/>
            <p:cNvSpPr/>
            <p:nvPr/>
          </p:nvSpPr>
          <p:spPr>
            <a:xfrm>
              <a:off x="1463040" y="1515240"/>
              <a:ext cx="3798000" cy="1041840"/>
            </a:xfrm>
            <a:custGeom>
              <a:avLst/>
              <a:gdLst/>
              <a:ahLst/>
              <a:cxnLst/>
              <a:rect l="l" t="t" r="r" b="b"/>
              <a:pathLst>
                <a:path w="3801291" h="1045029">
                  <a:moveTo>
                    <a:pt x="3801291" y="1045029"/>
                  </a:moveTo>
                  <a:lnTo>
                    <a:pt x="2560320" y="0"/>
                  </a:lnTo>
                  <a:lnTo>
                    <a:pt x="0" y="0"/>
                  </a:lnTo>
                </a:path>
              </a:pathLst>
            </a:custGeom>
            <a:noFill/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9" name="CustomShape 7"/>
            <p:cNvSpPr/>
            <p:nvPr/>
          </p:nvSpPr>
          <p:spPr>
            <a:xfrm>
              <a:off x="5202360" y="2498040"/>
              <a:ext cx="68760" cy="68760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80" name="Group 8"/>
          <p:cNvGrpSpPr/>
          <p:nvPr/>
        </p:nvGrpSpPr>
        <p:grpSpPr>
          <a:xfrm>
            <a:off x="6852960" y="1533240"/>
            <a:ext cx="3809880" cy="1051560"/>
            <a:chOff x="6852960" y="1533240"/>
            <a:chExt cx="3809880" cy="1051560"/>
          </a:xfrm>
        </p:grpSpPr>
        <p:sp>
          <p:nvSpPr>
            <p:cNvPr id="181" name="CustomShape 9"/>
            <p:cNvSpPr/>
            <p:nvPr/>
          </p:nvSpPr>
          <p:spPr>
            <a:xfrm flipH="1">
              <a:off x="6864840" y="1533240"/>
              <a:ext cx="3798000" cy="1041840"/>
            </a:xfrm>
            <a:custGeom>
              <a:avLst/>
              <a:gdLst/>
              <a:ahLst/>
              <a:cxnLst/>
              <a:rect l="l" t="t" r="r" b="b"/>
              <a:pathLst>
                <a:path w="3801291" h="1045029">
                  <a:moveTo>
                    <a:pt x="3801291" y="1045029"/>
                  </a:moveTo>
                  <a:lnTo>
                    <a:pt x="2560320" y="0"/>
                  </a:lnTo>
                  <a:lnTo>
                    <a:pt x="0" y="0"/>
                  </a:lnTo>
                </a:path>
              </a:pathLst>
            </a:custGeom>
            <a:noFill/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CustomShape 10"/>
            <p:cNvSpPr/>
            <p:nvPr/>
          </p:nvSpPr>
          <p:spPr>
            <a:xfrm flipH="1">
              <a:off x="6852600" y="2516040"/>
              <a:ext cx="68760" cy="68760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83" name="Group 11"/>
          <p:cNvGrpSpPr/>
          <p:nvPr/>
        </p:nvGrpSpPr>
        <p:grpSpPr>
          <a:xfrm>
            <a:off x="1463040" y="-3191400"/>
            <a:ext cx="3808080" cy="7841520"/>
            <a:chOff x="1463040" y="-3191400"/>
            <a:chExt cx="3808080" cy="7841520"/>
          </a:xfrm>
        </p:grpSpPr>
        <p:sp>
          <p:nvSpPr>
            <p:cNvPr id="184" name="CustomShape 12"/>
            <p:cNvSpPr/>
            <p:nvPr/>
          </p:nvSpPr>
          <p:spPr>
            <a:xfrm flipV="1">
              <a:off x="1463040" y="-4233240"/>
              <a:ext cx="3798000" cy="1041840"/>
            </a:xfrm>
            <a:custGeom>
              <a:avLst/>
              <a:gdLst/>
              <a:ahLst/>
              <a:cxnLst/>
              <a:rect l="l" t="t" r="r" b="b"/>
              <a:pathLst>
                <a:path w="3801291" h="1045029">
                  <a:moveTo>
                    <a:pt x="3801291" y="1045029"/>
                  </a:moveTo>
                  <a:lnTo>
                    <a:pt x="2560320" y="0"/>
                  </a:lnTo>
                  <a:lnTo>
                    <a:pt x="0" y="0"/>
                  </a:lnTo>
                </a:path>
              </a:pathLst>
            </a:custGeom>
            <a:noFill/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CustomShape 13"/>
            <p:cNvSpPr/>
            <p:nvPr/>
          </p:nvSpPr>
          <p:spPr>
            <a:xfrm flipV="1">
              <a:off x="5202360" y="4512240"/>
              <a:ext cx="68760" cy="68760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86" name="Group 14"/>
          <p:cNvGrpSpPr/>
          <p:nvPr/>
        </p:nvGrpSpPr>
        <p:grpSpPr>
          <a:xfrm>
            <a:off x="6860880" y="5170320"/>
            <a:ext cx="3808080" cy="1051560"/>
            <a:chOff x="6860880" y="5170320"/>
            <a:chExt cx="3808080" cy="1051560"/>
          </a:xfrm>
        </p:grpSpPr>
        <p:sp>
          <p:nvSpPr>
            <p:cNvPr id="187" name="CustomShape 15"/>
            <p:cNvSpPr/>
            <p:nvPr/>
          </p:nvSpPr>
          <p:spPr>
            <a:xfrm rot="10800000">
              <a:off x="6870960" y="5180040"/>
              <a:ext cx="3798000" cy="1041840"/>
            </a:xfrm>
            <a:custGeom>
              <a:avLst/>
              <a:gdLst/>
              <a:ahLst/>
              <a:cxnLst/>
              <a:rect l="l" t="t" r="r" b="b"/>
              <a:pathLst>
                <a:path w="3801291" h="1045029">
                  <a:moveTo>
                    <a:pt x="3801291" y="1045029"/>
                  </a:moveTo>
                  <a:lnTo>
                    <a:pt x="2560320" y="0"/>
                  </a:lnTo>
                  <a:lnTo>
                    <a:pt x="0" y="0"/>
                  </a:lnTo>
                </a:path>
              </a:pathLst>
            </a:custGeom>
            <a:noFill/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16"/>
            <p:cNvSpPr/>
            <p:nvPr/>
          </p:nvSpPr>
          <p:spPr>
            <a:xfrm rot="10800000">
              <a:off x="6860880" y="5170320"/>
              <a:ext cx="68760" cy="68760"/>
            </a:xfrm>
            <a:prstGeom prst="ellipse">
              <a:avLst/>
            </a:prstGeom>
            <a:solidFill>
              <a:srgbClr val="FFFFFF"/>
            </a:solidFill>
            <a:ln w="12600">
              <a:solidFill>
                <a:srgbClr val="F5F5F6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89" name="CustomShape 17"/>
          <p:cNvSpPr/>
          <p:nvPr/>
        </p:nvSpPr>
        <p:spPr>
          <a:xfrm>
            <a:off x="1437840" y="1515240"/>
            <a:ext cx="1798560" cy="165564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F5F5F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易扩展：系统更灵活、更容易扩展，而且成本较低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0" name="CustomShape 18"/>
          <p:cNvSpPr/>
          <p:nvPr/>
        </p:nvSpPr>
        <p:spPr>
          <a:xfrm>
            <a:off x="1437840" y="4545000"/>
            <a:ext cx="1798560" cy="165564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F5F5F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易维护：可读性高，由于继承的存在，改变需求只是在局部模块，维护起来方便和低成本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1" name="CustomShape 19"/>
          <p:cNvSpPr/>
          <p:nvPr/>
        </p:nvSpPr>
        <p:spPr>
          <a:xfrm>
            <a:off x="8867160" y="1532520"/>
            <a:ext cx="1798560" cy="165564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F5F5F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质量高：设计时，可重用现有的满足业务需求并具有较高的质量的代码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2" name="CustomShape 20"/>
          <p:cNvSpPr/>
          <p:nvPr/>
        </p:nvSpPr>
        <p:spPr>
          <a:xfrm>
            <a:off x="8867160" y="4392000"/>
            <a:ext cx="1798560" cy="182592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F5F5F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效率高：对事物进行抽象，产生类，接近于日常生活和自然的思考方式，能提高软件开发的效率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3" name="CustomShape 21"/>
          <p:cNvSpPr/>
          <p:nvPr/>
        </p:nvSpPr>
        <p:spPr>
          <a:xfrm>
            <a:off x="807840" y="1375920"/>
            <a:ext cx="7534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FFFFFF"/>
                </a:solidFill>
                <a:latin typeface="Broadway"/>
                <a:ea typeface="DejaVu Sans"/>
              </a:rPr>
              <a:t>A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94" name="CustomShape 22"/>
          <p:cNvSpPr/>
          <p:nvPr/>
        </p:nvSpPr>
        <p:spPr>
          <a:xfrm>
            <a:off x="807840" y="4477320"/>
            <a:ext cx="7534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FFFFFF"/>
                </a:solidFill>
                <a:latin typeface="Broadway"/>
                <a:ea typeface="DejaVu Sans"/>
              </a:rPr>
              <a:t>B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95" name="CustomShape 23"/>
          <p:cNvSpPr/>
          <p:nvPr/>
        </p:nvSpPr>
        <p:spPr>
          <a:xfrm>
            <a:off x="10783440" y="1375920"/>
            <a:ext cx="7534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FFFFFF"/>
                </a:solidFill>
                <a:latin typeface="Broadway"/>
                <a:ea typeface="DejaVu Sans"/>
              </a:rPr>
              <a:t>C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96" name="CustomShape 24"/>
          <p:cNvSpPr/>
          <p:nvPr/>
        </p:nvSpPr>
        <p:spPr>
          <a:xfrm>
            <a:off x="10783440" y="4477320"/>
            <a:ext cx="753480" cy="69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FFFFFF"/>
                </a:solidFill>
                <a:latin typeface="Broadway"/>
                <a:ea typeface="DejaVu Sans"/>
              </a:rPr>
              <a:t>D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2075040" y="360000"/>
            <a:ext cx="562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面向对象设计的缺点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198" name="Group 2"/>
          <p:cNvGrpSpPr/>
          <p:nvPr/>
        </p:nvGrpSpPr>
        <p:grpSpPr>
          <a:xfrm>
            <a:off x="1620000" y="1521000"/>
            <a:ext cx="1982520" cy="1796400"/>
            <a:chOff x="1620000" y="1521000"/>
            <a:chExt cx="1982520" cy="1796400"/>
          </a:xfrm>
        </p:grpSpPr>
        <p:sp>
          <p:nvSpPr>
            <p:cNvPr id="199" name="CustomShape 3"/>
            <p:cNvSpPr/>
            <p:nvPr/>
          </p:nvSpPr>
          <p:spPr>
            <a:xfrm>
              <a:off x="1884960" y="1589760"/>
              <a:ext cx="1452600" cy="14526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600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CustomShape 4"/>
            <p:cNvSpPr/>
            <p:nvPr/>
          </p:nvSpPr>
          <p:spPr>
            <a:xfrm>
              <a:off x="1816200" y="1521000"/>
              <a:ext cx="1590480" cy="1590480"/>
            </a:xfrm>
            <a:prstGeom prst="ellipse">
              <a:avLst/>
            </a:prstGeom>
            <a:noFill/>
            <a:ln w="12600" cap="rnd">
              <a:solidFill>
                <a:srgbClr val="FFFFFF"/>
              </a:solidFill>
              <a:custDash>
                <a:ds d="300000" sp="100000"/>
              </a:custDash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5"/>
            <p:cNvSpPr/>
            <p:nvPr/>
          </p:nvSpPr>
          <p:spPr>
            <a:xfrm>
              <a:off x="1620000" y="2770920"/>
              <a:ext cx="1982520" cy="546480"/>
            </a:xfrm>
            <a:custGeom>
              <a:avLst/>
              <a:gdLst/>
              <a:ahLst/>
              <a:cxnLst/>
              <a:rect l="l" t="t" r="r" b="b"/>
              <a:pathLst>
                <a:path w="2063511" h="571189">
                  <a:moveTo>
                    <a:pt x="0" y="0"/>
                  </a:moveTo>
                  <a:lnTo>
                    <a:pt x="2063511" y="0"/>
                  </a:lnTo>
                  <a:lnTo>
                    <a:pt x="1880948" y="285593"/>
                  </a:lnTo>
                  <a:lnTo>
                    <a:pt x="2063511" y="571188"/>
                  </a:lnTo>
                  <a:lnTo>
                    <a:pt x="2063511" y="571189"/>
                  </a:lnTo>
                  <a:lnTo>
                    <a:pt x="0" y="571189"/>
                  </a:lnTo>
                  <a:lnTo>
                    <a:pt x="0" y="540308"/>
                  </a:lnTo>
                  <a:lnTo>
                    <a:pt x="162823" y="285593"/>
                  </a:lnTo>
                  <a:lnTo>
                    <a:pt x="0" y="30880"/>
                  </a:lnTo>
                  <a:close/>
                </a:path>
              </a:pathLst>
            </a:custGeom>
            <a:solidFill>
              <a:srgbClr val="2E75B6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微软雅黑"/>
                  <a:ea typeface="微软雅黑"/>
                </a:rPr>
                <a:t>可控性差</a:t>
              </a:r>
              <a:endParaRPr lang="en-US" sz="2800" b="0" strike="noStrike" spc="-1">
                <a:latin typeface="Arial"/>
              </a:endParaRPr>
            </a:p>
          </p:txBody>
        </p:sp>
        <p:pic>
          <p:nvPicPr>
            <p:cNvPr id="202" name="图片 42"/>
            <p:cNvPicPr/>
            <p:nvPr/>
          </p:nvPicPr>
          <p:blipFill>
            <a:blip r:embed="rId4"/>
            <a:srcRect t="4025" r="77414" b="57541"/>
            <a:stretch/>
          </p:blipFill>
          <p:spPr>
            <a:xfrm>
              <a:off x="2228400" y="1676520"/>
              <a:ext cx="938160" cy="10908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03" name="Group 6"/>
          <p:cNvGrpSpPr/>
          <p:nvPr/>
        </p:nvGrpSpPr>
        <p:grpSpPr>
          <a:xfrm>
            <a:off x="1620000" y="3970800"/>
            <a:ext cx="1982520" cy="1796400"/>
            <a:chOff x="1620000" y="3970800"/>
            <a:chExt cx="1982520" cy="1796400"/>
          </a:xfrm>
        </p:grpSpPr>
        <p:sp>
          <p:nvSpPr>
            <p:cNvPr id="204" name="CustomShape 7"/>
            <p:cNvSpPr/>
            <p:nvPr/>
          </p:nvSpPr>
          <p:spPr>
            <a:xfrm>
              <a:off x="1884960" y="4039560"/>
              <a:ext cx="1452600" cy="145260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600">
              <a:solidFill>
                <a:srgbClr val="FFFFFF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5" name="CustomShape 8"/>
            <p:cNvSpPr/>
            <p:nvPr/>
          </p:nvSpPr>
          <p:spPr>
            <a:xfrm>
              <a:off x="1816200" y="3970800"/>
              <a:ext cx="1590480" cy="1590480"/>
            </a:xfrm>
            <a:prstGeom prst="ellipse">
              <a:avLst/>
            </a:prstGeom>
            <a:noFill/>
            <a:ln w="12600" cap="rnd">
              <a:solidFill>
                <a:srgbClr val="FFFFFF"/>
              </a:solidFill>
              <a:custDash>
                <a:ds d="300000" sp="100000"/>
              </a:custDash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" name="CustomShape 9"/>
            <p:cNvSpPr/>
            <p:nvPr/>
          </p:nvSpPr>
          <p:spPr>
            <a:xfrm>
              <a:off x="1620000" y="5220720"/>
              <a:ext cx="1982520" cy="546480"/>
            </a:xfrm>
            <a:custGeom>
              <a:avLst/>
              <a:gdLst/>
              <a:ahLst/>
              <a:cxnLst/>
              <a:rect l="l" t="t" r="r" b="b"/>
              <a:pathLst>
                <a:path w="2063511" h="571189">
                  <a:moveTo>
                    <a:pt x="0" y="0"/>
                  </a:moveTo>
                  <a:lnTo>
                    <a:pt x="2063511" y="0"/>
                  </a:lnTo>
                  <a:lnTo>
                    <a:pt x="1880948" y="285593"/>
                  </a:lnTo>
                  <a:lnTo>
                    <a:pt x="2063511" y="571188"/>
                  </a:lnTo>
                  <a:lnTo>
                    <a:pt x="2063511" y="571189"/>
                  </a:lnTo>
                  <a:lnTo>
                    <a:pt x="0" y="571189"/>
                  </a:lnTo>
                  <a:lnTo>
                    <a:pt x="0" y="540308"/>
                  </a:lnTo>
                  <a:lnTo>
                    <a:pt x="162823" y="285593"/>
                  </a:lnTo>
                  <a:lnTo>
                    <a:pt x="0" y="30880"/>
                  </a:lnTo>
                  <a:close/>
                </a:path>
              </a:pathLst>
            </a:custGeom>
            <a:solidFill>
              <a:srgbClr val="2E75B6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FFFFFF"/>
                  </a:solidFill>
                  <a:latin typeface="微软雅黑"/>
                  <a:ea typeface="微软雅黑"/>
                </a:rPr>
                <a:t>性能低</a:t>
              </a:r>
              <a:endParaRPr lang="en-US" sz="2800" b="0" strike="noStrike" spc="-1">
                <a:latin typeface="Arial"/>
              </a:endParaRPr>
            </a:p>
          </p:txBody>
        </p:sp>
        <p:pic>
          <p:nvPicPr>
            <p:cNvPr id="207" name="图片 48"/>
            <p:cNvPicPr/>
            <p:nvPr/>
          </p:nvPicPr>
          <p:blipFill>
            <a:blip r:embed="rId4"/>
            <a:srcRect t="4025" r="77414" b="57541"/>
            <a:stretch/>
          </p:blipFill>
          <p:spPr>
            <a:xfrm>
              <a:off x="2228400" y="4126680"/>
              <a:ext cx="938160" cy="1090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08" name="CustomShape 10"/>
          <p:cNvSpPr/>
          <p:nvPr/>
        </p:nvSpPr>
        <p:spPr>
          <a:xfrm>
            <a:off x="3753000" y="1296000"/>
            <a:ext cx="7501680" cy="2100600"/>
          </a:xfrm>
          <a:prstGeom prst="roundRect">
            <a:avLst>
              <a:gd name="adj" fmla="val 16667"/>
            </a:avLst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Noto Sans CJK SC Regular"/>
              </a:rPr>
              <a:t>可控性差，面向过程的流水线式设计可以很精准的预测问题的处理流程与结果，面向对象的程序一旦开始就由对象之间的交互解决问题，即便是上帝也无法预测最终结果，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例如游戏更新后，游戏bug的出现。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英雄联盟中以前大的Bug有：亚索在血池里放Q就可以击杀敌方;拉克丝对墙发射大招，身后的英雄受到伤害，产生了镜面反射效果。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9" name="CustomShape 11"/>
          <p:cNvSpPr/>
          <p:nvPr/>
        </p:nvSpPr>
        <p:spPr>
          <a:xfrm>
            <a:off x="3801960" y="3970080"/>
            <a:ext cx="7501680" cy="2147040"/>
          </a:xfrm>
          <a:prstGeom prst="roundRect">
            <a:avLst>
              <a:gd name="adj" fmla="val 16667"/>
            </a:avLst>
          </a:prstGeom>
          <a:solidFill>
            <a:srgbClr val="FFFFFF">
              <a:alpha val="50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较为繁杂，性能比面向过程低 ，重点在于数据而不是过程，类调用时需要实例化，开销比较大，比较消耗资源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210" name="Group 12"/>
          <p:cNvGrpSpPr/>
          <p:nvPr/>
        </p:nvGrpSpPr>
        <p:grpSpPr>
          <a:xfrm>
            <a:off x="190440" y="-30240"/>
            <a:ext cx="1761840" cy="1543320"/>
            <a:chOff x="190440" y="-30240"/>
            <a:chExt cx="1761840" cy="1543320"/>
          </a:xfrm>
        </p:grpSpPr>
        <p:sp>
          <p:nvSpPr>
            <p:cNvPr id="211" name="CustomShape 13"/>
            <p:cNvSpPr/>
            <p:nvPr/>
          </p:nvSpPr>
          <p:spPr>
            <a:xfrm rot="21568200">
              <a:off x="197280" y="-21960"/>
              <a:ext cx="1747800" cy="152712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2" name="CustomShape 14"/>
            <p:cNvSpPr/>
            <p:nvPr/>
          </p:nvSpPr>
          <p:spPr>
            <a:xfrm rot="30000" flipH="1">
              <a:off x="426240" y="439920"/>
              <a:ext cx="1293480" cy="5749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32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1.3</a:t>
              </a:r>
              <a:endParaRPr lang="en-US" sz="3200" b="0" strike="noStrike" spc="-1"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4680000" y="2014920"/>
            <a:ext cx="2950200" cy="2663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2"/>
          <p:cNvSpPr/>
          <p:nvPr/>
        </p:nvSpPr>
        <p:spPr>
          <a:xfrm>
            <a:off x="5545080" y="2014920"/>
            <a:ext cx="1032120" cy="11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7200" b="1" strike="noStrike" spc="-1">
                <a:solidFill>
                  <a:srgbClr val="000000"/>
                </a:solidFill>
                <a:latin typeface="Broadway"/>
                <a:ea typeface="华文琥珀"/>
              </a:rPr>
              <a:t>2</a:t>
            </a:r>
            <a:endParaRPr lang="en-US" sz="7200" b="0" strike="noStrike" spc="-1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5161320" y="3215160"/>
            <a:ext cx="1673640" cy="51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华康俪金黑W8"/>
                <a:ea typeface="华康俪金黑W8"/>
              </a:rPr>
              <a:t>类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4561920" y="1873080"/>
            <a:ext cx="690840" cy="65772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FFFFFF">
              <a:alpha val="63000"/>
            </a:srgbClr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7" name="Line 5"/>
          <p:cNvSpPr/>
          <p:nvPr/>
        </p:nvSpPr>
        <p:spPr>
          <a:xfrm flipV="1">
            <a:off x="7147080" y="-34200"/>
            <a:ext cx="2816640" cy="281592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8" name="Line 6"/>
          <p:cNvSpPr/>
          <p:nvPr/>
        </p:nvSpPr>
        <p:spPr>
          <a:xfrm flipV="1">
            <a:off x="7102800" y="0"/>
            <a:ext cx="2660400" cy="266040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9" name="Line 7"/>
          <p:cNvSpPr/>
          <p:nvPr/>
        </p:nvSpPr>
        <p:spPr>
          <a:xfrm flipV="1">
            <a:off x="2522520" y="4197240"/>
            <a:ext cx="2683440" cy="26834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Line 8"/>
          <p:cNvSpPr/>
          <p:nvPr/>
        </p:nvSpPr>
        <p:spPr>
          <a:xfrm flipV="1">
            <a:off x="2403000" y="4181760"/>
            <a:ext cx="2675880" cy="2676240"/>
          </a:xfrm>
          <a:prstGeom prst="line">
            <a:avLst/>
          </a:prstGeom>
          <a:ln w="6480">
            <a:solidFill>
              <a:srgbClr val="F2F2F2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21" name="Group 9"/>
          <p:cNvGrpSpPr/>
          <p:nvPr/>
        </p:nvGrpSpPr>
        <p:grpSpPr>
          <a:xfrm>
            <a:off x="4709520" y="2014920"/>
            <a:ext cx="396000" cy="458640"/>
            <a:chOff x="4709520" y="2014920"/>
            <a:chExt cx="396000" cy="458640"/>
          </a:xfrm>
        </p:grpSpPr>
        <p:sp>
          <p:nvSpPr>
            <p:cNvPr id="222" name="CustomShape 10"/>
            <p:cNvSpPr/>
            <p:nvPr/>
          </p:nvSpPr>
          <p:spPr>
            <a:xfrm>
              <a:off x="4842360" y="2148120"/>
              <a:ext cx="129960" cy="12996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3" name="CustomShape 11"/>
            <p:cNvSpPr/>
            <p:nvPr/>
          </p:nvSpPr>
          <p:spPr>
            <a:xfrm>
              <a:off x="4744080" y="2377080"/>
              <a:ext cx="327960" cy="96480"/>
            </a:xfrm>
            <a:prstGeom prst="ellipse">
              <a:avLst/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4" name="CustomShape 12"/>
            <p:cNvSpPr/>
            <p:nvPr/>
          </p:nvSpPr>
          <p:spPr>
            <a:xfrm>
              <a:off x="4709520" y="2014920"/>
              <a:ext cx="396000" cy="396000"/>
            </a:xfrm>
            <a:prstGeom prst="donut">
              <a:avLst>
                <a:gd name="adj" fmla="val 25000"/>
              </a:avLst>
            </a:prstGeom>
            <a:solidFill>
              <a:srgbClr val="000000"/>
            </a:solid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"/>
          <p:cNvGrpSpPr/>
          <p:nvPr/>
        </p:nvGrpSpPr>
        <p:grpSpPr>
          <a:xfrm>
            <a:off x="193320" y="151560"/>
            <a:ext cx="1604520" cy="1181880"/>
            <a:chOff x="193320" y="151560"/>
            <a:chExt cx="1604520" cy="1181880"/>
          </a:xfrm>
        </p:grpSpPr>
        <p:sp>
          <p:nvSpPr>
            <p:cNvPr id="226" name="CustomShape 2"/>
            <p:cNvSpPr/>
            <p:nvPr/>
          </p:nvSpPr>
          <p:spPr>
            <a:xfrm>
              <a:off x="193320" y="151560"/>
              <a:ext cx="160452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7" name="CustomShape 3"/>
            <p:cNvSpPr/>
            <p:nvPr/>
          </p:nvSpPr>
          <p:spPr>
            <a:xfrm>
              <a:off x="529560" y="469080"/>
              <a:ext cx="105228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2.1</a:t>
              </a:r>
              <a:endParaRPr lang="en-US" sz="4400" b="0" strike="noStrike" spc="-1">
                <a:latin typeface="Arial"/>
              </a:endParaRPr>
            </a:p>
          </p:txBody>
        </p:sp>
      </p:grpSp>
      <p:sp>
        <p:nvSpPr>
          <p:cNvPr id="228" name="CustomShape 4"/>
          <p:cNvSpPr/>
          <p:nvPr/>
        </p:nvSpPr>
        <p:spPr>
          <a:xfrm>
            <a:off x="1800000" y="43200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类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229" name="Group 5"/>
          <p:cNvGrpSpPr/>
          <p:nvPr/>
        </p:nvGrpSpPr>
        <p:grpSpPr>
          <a:xfrm>
            <a:off x="1267920" y="1521000"/>
            <a:ext cx="2561040" cy="5049000"/>
            <a:chOff x="1267920" y="1521000"/>
            <a:chExt cx="2561040" cy="5049000"/>
          </a:xfrm>
        </p:grpSpPr>
        <p:grpSp>
          <p:nvGrpSpPr>
            <p:cNvPr id="230" name="Group 6"/>
            <p:cNvGrpSpPr/>
            <p:nvPr/>
          </p:nvGrpSpPr>
          <p:grpSpPr>
            <a:xfrm>
              <a:off x="1267920" y="1521000"/>
              <a:ext cx="2561040" cy="5049000"/>
              <a:chOff x="1267920" y="1521000"/>
              <a:chExt cx="2561040" cy="5049000"/>
            </a:xfrm>
          </p:grpSpPr>
          <p:sp>
            <p:nvSpPr>
              <p:cNvPr id="231" name="CustomShape 7"/>
              <p:cNvSpPr/>
              <p:nvPr/>
            </p:nvSpPr>
            <p:spPr>
              <a:xfrm>
                <a:off x="1267920" y="1521000"/>
                <a:ext cx="2561040" cy="5049000"/>
              </a:xfrm>
              <a:custGeom>
                <a:avLst/>
                <a:gdLst/>
                <a:ahLst/>
                <a:cxnLst/>
                <a:rect l="l" t="t" r="r" b="b"/>
                <a:pathLst>
                  <a:path w="2655093" h="5418667">
                    <a:moveTo>
                      <a:pt x="0" y="265509"/>
                    </a:moveTo>
                    <a:cubicBezTo>
                      <a:pt x="0" y="118872"/>
                      <a:pt x="118872" y="0"/>
                      <a:pt x="265509" y="0"/>
                    </a:cubicBezTo>
                    <a:lnTo>
                      <a:pt x="2389584" y="0"/>
                    </a:lnTo>
                    <a:cubicBezTo>
                      <a:pt x="2536221" y="0"/>
                      <a:pt x="2655093" y="118872"/>
                      <a:pt x="2655093" y="265509"/>
                    </a:cubicBezTo>
                    <a:lnTo>
                      <a:pt x="2655093" y="5153158"/>
                    </a:lnTo>
                    <a:cubicBezTo>
                      <a:pt x="2655093" y="5299795"/>
                      <a:pt x="2536221" y="5418667"/>
                      <a:pt x="2389584" y="5418667"/>
                    </a:cubicBezTo>
                    <a:lnTo>
                      <a:pt x="265509" y="5418667"/>
                    </a:lnTo>
                    <a:cubicBezTo>
                      <a:pt x="118872" y="5418667"/>
                      <a:pt x="0" y="5299795"/>
                      <a:pt x="0" y="5153158"/>
                    </a:cubicBezTo>
                    <a:lnTo>
                      <a:pt x="0" y="265509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1260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2" name="CustomShape 8"/>
              <p:cNvSpPr/>
              <p:nvPr/>
            </p:nvSpPr>
            <p:spPr>
              <a:xfrm>
                <a:off x="1678680" y="2183400"/>
                <a:ext cx="1739520" cy="167904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3" name="CustomShape 9"/>
              <p:cNvSpPr/>
              <p:nvPr/>
            </p:nvSpPr>
            <p:spPr>
              <a:xfrm>
                <a:off x="1280520" y="1708920"/>
                <a:ext cx="2334240" cy="45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0" strike="noStrike" spc="-1">
                    <a:solidFill>
                      <a:srgbClr val="595959"/>
                    </a:solidFill>
                    <a:latin typeface="张海山锐线体2.0"/>
                    <a:ea typeface="张海山锐线体2.0"/>
                  </a:rPr>
                  <a:t>1.类的定义</a:t>
                </a:r>
                <a:endParaRPr lang="en-US" sz="2400" b="0" strike="noStrike" spc="-1">
                  <a:latin typeface="Arial"/>
                </a:endParaRPr>
              </a:p>
            </p:txBody>
          </p:sp>
          <p:sp>
            <p:nvSpPr>
              <p:cNvPr id="234" name="CustomShape 10"/>
              <p:cNvSpPr/>
              <p:nvPr/>
            </p:nvSpPr>
            <p:spPr>
              <a:xfrm>
                <a:off x="2043360" y="2272680"/>
                <a:ext cx="1010160" cy="1280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35" name="图片 1"/>
            <p:cNvPicPr/>
            <p:nvPr/>
          </p:nvPicPr>
          <p:blipFill>
            <a:blip r:embed="rId4"/>
            <a:stretch/>
          </p:blipFill>
          <p:spPr>
            <a:xfrm>
              <a:off x="1779120" y="2284200"/>
              <a:ext cx="1533240" cy="14868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36" name="Group 11"/>
          <p:cNvGrpSpPr/>
          <p:nvPr/>
        </p:nvGrpSpPr>
        <p:grpSpPr>
          <a:xfrm>
            <a:off x="4813920" y="1521000"/>
            <a:ext cx="2561040" cy="5049000"/>
            <a:chOff x="4813920" y="1521000"/>
            <a:chExt cx="2561040" cy="5049000"/>
          </a:xfrm>
        </p:grpSpPr>
        <p:grpSp>
          <p:nvGrpSpPr>
            <p:cNvPr id="237" name="Group 12"/>
            <p:cNvGrpSpPr/>
            <p:nvPr/>
          </p:nvGrpSpPr>
          <p:grpSpPr>
            <a:xfrm>
              <a:off x="4813920" y="1521000"/>
              <a:ext cx="2561040" cy="5049000"/>
              <a:chOff x="4813920" y="1521000"/>
              <a:chExt cx="2561040" cy="5049000"/>
            </a:xfrm>
          </p:grpSpPr>
          <p:sp>
            <p:nvSpPr>
              <p:cNvPr id="238" name="CustomShape 13"/>
              <p:cNvSpPr/>
              <p:nvPr/>
            </p:nvSpPr>
            <p:spPr>
              <a:xfrm>
                <a:off x="4813920" y="1521000"/>
                <a:ext cx="2561040" cy="5049000"/>
              </a:xfrm>
              <a:custGeom>
                <a:avLst/>
                <a:gdLst/>
                <a:ahLst/>
                <a:cxnLst/>
                <a:rect l="l" t="t" r="r" b="b"/>
                <a:pathLst>
                  <a:path w="2655093" h="5418667">
                    <a:moveTo>
                      <a:pt x="0" y="265509"/>
                    </a:moveTo>
                    <a:cubicBezTo>
                      <a:pt x="0" y="118872"/>
                      <a:pt x="118872" y="0"/>
                      <a:pt x="265509" y="0"/>
                    </a:cubicBezTo>
                    <a:lnTo>
                      <a:pt x="2389584" y="0"/>
                    </a:lnTo>
                    <a:cubicBezTo>
                      <a:pt x="2536221" y="0"/>
                      <a:pt x="2655093" y="118872"/>
                      <a:pt x="2655093" y="265509"/>
                    </a:cubicBezTo>
                    <a:lnTo>
                      <a:pt x="2655093" y="5153158"/>
                    </a:lnTo>
                    <a:cubicBezTo>
                      <a:pt x="2655093" y="5299795"/>
                      <a:pt x="2536221" y="5418667"/>
                      <a:pt x="2389584" y="5418667"/>
                    </a:cubicBezTo>
                    <a:lnTo>
                      <a:pt x="265509" y="5418667"/>
                    </a:lnTo>
                    <a:cubicBezTo>
                      <a:pt x="118872" y="5418667"/>
                      <a:pt x="0" y="5299795"/>
                      <a:pt x="0" y="5153158"/>
                    </a:cubicBezTo>
                    <a:lnTo>
                      <a:pt x="0" y="265509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1260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9" name="CustomShape 14"/>
              <p:cNvSpPr/>
              <p:nvPr/>
            </p:nvSpPr>
            <p:spPr>
              <a:xfrm>
                <a:off x="5224680" y="2183400"/>
                <a:ext cx="1739520" cy="167904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0" name="CustomShape 15"/>
              <p:cNvSpPr/>
              <p:nvPr/>
            </p:nvSpPr>
            <p:spPr>
              <a:xfrm>
                <a:off x="4960800" y="1739160"/>
                <a:ext cx="2334240" cy="45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0" strike="noStrike" spc="-1">
                    <a:solidFill>
                      <a:srgbClr val="595959"/>
                    </a:solidFill>
                    <a:latin typeface="张海山锐线体2.0"/>
                    <a:ea typeface="张海山锐线体2.0"/>
                  </a:rPr>
                  <a:t>2.类的特征</a:t>
                </a:r>
                <a:endParaRPr lang="en-US" sz="2400" b="0" strike="noStrike" spc="-1">
                  <a:latin typeface="Arial"/>
                </a:endParaRPr>
              </a:p>
            </p:txBody>
          </p:sp>
          <p:sp>
            <p:nvSpPr>
              <p:cNvPr id="241" name="CustomShape 16"/>
              <p:cNvSpPr/>
              <p:nvPr/>
            </p:nvSpPr>
            <p:spPr>
              <a:xfrm>
                <a:off x="5589360" y="2272680"/>
                <a:ext cx="1010160" cy="1280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42" name="图片 1"/>
            <p:cNvPicPr/>
            <p:nvPr/>
          </p:nvPicPr>
          <p:blipFill>
            <a:blip r:embed="rId4"/>
            <a:stretch/>
          </p:blipFill>
          <p:spPr>
            <a:xfrm>
              <a:off x="5325120" y="2284200"/>
              <a:ext cx="1533240" cy="148680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43" name="Group 17"/>
          <p:cNvGrpSpPr/>
          <p:nvPr/>
        </p:nvGrpSpPr>
        <p:grpSpPr>
          <a:xfrm>
            <a:off x="8359920" y="1521000"/>
            <a:ext cx="2561040" cy="5049000"/>
            <a:chOff x="8359920" y="1521000"/>
            <a:chExt cx="2561040" cy="5049000"/>
          </a:xfrm>
        </p:grpSpPr>
        <p:grpSp>
          <p:nvGrpSpPr>
            <p:cNvPr id="244" name="Group 18"/>
            <p:cNvGrpSpPr/>
            <p:nvPr/>
          </p:nvGrpSpPr>
          <p:grpSpPr>
            <a:xfrm>
              <a:off x="8359920" y="1521000"/>
              <a:ext cx="2561040" cy="5049000"/>
              <a:chOff x="8359920" y="1521000"/>
              <a:chExt cx="2561040" cy="5049000"/>
            </a:xfrm>
          </p:grpSpPr>
          <p:sp>
            <p:nvSpPr>
              <p:cNvPr id="245" name="CustomShape 19"/>
              <p:cNvSpPr/>
              <p:nvPr/>
            </p:nvSpPr>
            <p:spPr>
              <a:xfrm>
                <a:off x="8359920" y="1521000"/>
                <a:ext cx="2561040" cy="5049000"/>
              </a:xfrm>
              <a:custGeom>
                <a:avLst/>
                <a:gdLst/>
                <a:ahLst/>
                <a:cxnLst/>
                <a:rect l="l" t="t" r="r" b="b"/>
                <a:pathLst>
                  <a:path w="2655093" h="5418667">
                    <a:moveTo>
                      <a:pt x="0" y="265509"/>
                    </a:moveTo>
                    <a:cubicBezTo>
                      <a:pt x="0" y="118872"/>
                      <a:pt x="118872" y="0"/>
                      <a:pt x="265509" y="0"/>
                    </a:cubicBezTo>
                    <a:lnTo>
                      <a:pt x="2389584" y="0"/>
                    </a:lnTo>
                    <a:cubicBezTo>
                      <a:pt x="2536221" y="0"/>
                      <a:pt x="2655093" y="118872"/>
                      <a:pt x="2655093" y="265509"/>
                    </a:cubicBezTo>
                    <a:lnTo>
                      <a:pt x="2655093" y="5153158"/>
                    </a:lnTo>
                    <a:cubicBezTo>
                      <a:pt x="2655093" y="5299795"/>
                      <a:pt x="2536221" y="5418667"/>
                      <a:pt x="2389584" y="5418667"/>
                    </a:cubicBezTo>
                    <a:lnTo>
                      <a:pt x="265509" y="5418667"/>
                    </a:lnTo>
                    <a:cubicBezTo>
                      <a:pt x="118872" y="5418667"/>
                      <a:pt x="0" y="5299795"/>
                      <a:pt x="0" y="5153158"/>
                    </a:cubicBezTo>
                    <a:lnTo>
                      <a:pt x="0" y="265509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12600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" name="CustomShape 20"/>
              <p:cNvSpPr/>
              <p:nvPr/>
            </p:nvSpPr>
            <p:spPr>
              <a:xfrm>
                <a:off x="8771040" y="2183400"/>
                <a:ext cx="1739520" cy="167904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7" name="CustomShape 21"/>
              <p:cNvSpPr/>
              <p:nvPr/>
            </p:nvSpPr>
            <p:spPr>
              <a:xfrm>
                <a:off x="8372880" y="1719360"/>
                <a:ext cx="2334240" cy="45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 algn="ctr">
                  <a:lnSpc>
                    <a:spcPct val="100000"/>
                  </a:lnSpc>
                </a:pPr>
                <a:r>
                  <a:rPr lang="en-US" sz="2400" b="0" strike="noStrike" spc="-1">
                    <a:solidFill>
                      <a:srgbClr val="595959"/>
                    </a:solidFill>
                    <a:latin typeface="张海山锐线体2.0"/>
                    <a:ea typeface="张海山锐线体2.0"/>
                  </a:rPr>
                  <a:t>3.类的区别</a:t>
                </a:r>
                <a:endParaRPr lang="en-US" sz="2400" b="0" strike="noStrike" spc="-1">
                  <a:latin typeface="Arial"/>
                </a:endParaRPr>
              </a:p>
            </p:txBody>
          </p:sp>
          <p:sp>
            <p:nvSpPr>
              <p:cNvPr id="248" name="CustomShape 22"/>
              <p:cNvSpPr/>
              <p:nvPr/>
            </p:nvSpPr>
            <p:spPr>
              <a:xfrm>
                <a:off x="9135360" y="2272680"/>
                <a:ext cx="1010160" cy="1280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pic>
          <p:nvPicPr>
            <p:cNvPr id="249" name="图片 1"/>
            <p:cNvPicPr/>
            <p:nvPr/>
          </p:nvPicPr>
          <p:blipFill>
            <a:blip r:embed="rId4"/>
            <a:stretch/>
          </p:blipFill>
          <p:spPr>
            <a:xfrm>
              <a:off x="8871480" y="2284200"/>
              <a:ext cx="1533240" cy="14868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50" name="CustomShape 23"/>
          <p:cNvSpPr/>
          <p:nvPr/>
        </p:nvSpPr>
        <p:spPr>
          <a:xfrm>
            <a:off x="1512000" y="4320000"/>
            <a:ext cx="2013840" cy="194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类是对对象的抽象，包括数据和方法。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1" name="CustomShape 24"/>
          <p:cNvSpPr/>
          <p:nvPr/>
        </p:nvSpPr>
        <p:spPr>
          <a:xfrm>
            <a:off x="5040000" y="4320000"/>
            <a:ext cx="2085840" cy="194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数据封装是类最典型的特点，类的三个基本特征：封装、继承、多态。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2" name="CustomShape 25"/>
          <p:cNvSpPr/>
          <p:nvPr/>
        </p:nvSpPr>
        <p:spPr>
          <a:xfrm>
            <a:off x="8524080" y="4320000"/>
            <a:ext cx="2201760" cy="114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类与类最基本的区别是行为不同。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1931760" y="373320"/>
            <a:ext cx="3466080" cy="63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华康俪金黑W8"/>
                <a:ea typeface="华康俪金黑W8"/>
              </a:rPr>
              <a:t>方法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254" name="Group 2"/>
          <p:cNvGrpSpPr/>
          <p:nvPr/>
        </p:nvGrpSpPr>
        <p:grpSpPr>
          <a:xfrm>
            <a:off x="999720" y="1944000"/>
            <a:ext cx="2526480" cy="2526480"/>
            <a:chOff x="999720" y="1944000"/>
            <a:chExt cx="2526480" cy="2526480"/>
          </a:xfrm>
        </p:grpSpPr>
        <p:sp>
          <p:nvSpPr>
            <p:cNvPr id="255" name="CustomShape 3"/>
            <p:cNvSpPr/>
            <p:nvPr/>
          </p:nvSpPr>
          <p:spPr>
            <a:xfrm>
              <a:off x="999720" y="1944000"/>
              <a:ext cx="2526480" cy="252648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6" name="CustomShape 4"/>
            <p:cNvSpPr/>
            <p:nvPr/>
          </p:nvSpPr>
          <p:spPr>
            <a:xfrm>
              <a:off x="1196280" y="3176280"/>
              <a:ext cx="2133360" cy="62280"/>
            </a:xfrm>
            <a:prstGeom prst="rect">
              <a:avLst/>
            </a:prstGeom>
            <a:solidFill>
              <a:srgbClr val="FFFFFF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7" name="CustomShape 5"/>
            <p:cNvSpPr/>
            <p:nvPr/>
          </p:nvSpPr>
          <p:spPr>
            <a:xfrm>
              <a:off x="1392480" y="3438000"/>
              <a:ext cx="183708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000000"/>
                  </a:solidFill>
                  <a:latin typeface="Calibri Light"/>
                  <a:ea typeface="微软雅黑"/>
                </a:rPr>
                <a:t>实例方法</a:t>
              </a:r>
              <a:endParaRPr lang="en-US" sz="2800" b="0" strike="noStrike" spc="-1">
                <a:latin typeface="Arial"/>
              </a:endParaRPr>
            </a:p>
          </p:txBody>
        </p:sp>
      </p:grpSp>
      <p:sp>
        <p:nvSpPr>
          <p:cNvPr id="258" name="CustomShape 6"/>
          <p:cNvSpPr/>
          <p:nvPr/>
        </p:nvSpPr>
        <p:spPr>
          <a:xfrm>
            <a:off x="760680" y="4494600"/>
            <a:ext cx="2991600" cy="205560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43729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3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class 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Player: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</a:t>
            </a:r>
            <a:r>
              <a:rPr lang="en-US" sz="13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def </a:t>
            </a:r>
            <a:r>
              <a:rPr lang="en-US" sz="1300" b="0" strike="noStrike" spc="-1">
                <a:solidFill>
                  <a:srgbClr val="B200B2"/>
                </a:solidFill>
                <a:latin typeface="DejaVu Sans Mono"/>
                <a:ea typeface="DejaVu Sans Mono"/>
              </a:rPr>
              <a:t>__init__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(</a:t>
            </a:r>
            <a:r>
              <a:rPr lang="en-US" sz="1300" b="0" strike="noStrike" spc="-1">
                <a:solidFill>
                  <a:srgbClr val="94558D"/>
                </a:solidFill>
                <a:latin typeface="DejaVu Sans Mono"/>
                <a:ea typeface="DejaVu Sans Mono"/>
              </a:rPr>
              <a:t>self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, hp):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    </a:t>
            </a:r>
            <a:r>
              <a:rPr lang="en-US" sz="1300" b="0" strike="noStrike" spc="-1">
                <a:solidFill>
                  <a:srgbClr val="94558D"/>
                </a:solidFill>
                <a:latin typeface="DejaVu Sans Mono"/>
                <a:ea typeface="DejaVu Sans Mono"/>
              </a:rPr>
              <a:t>self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.hp = hp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</a:t>
            </a:r>
            <a:r>
              <a:rPr lang="en-US" sz="13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def 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print_mes(</a:t>
            </a:r>
            <a:r>
              <a:rPr lang="en-US" sz="1300" b="0" strike="noStrike" spc="-1">
                <a:solidFill>
                  <a:srgbClr val="94558D"/>
                </a:solidFill>
                <a:latin typeface="DejaVu Sans Mono"/>
                <a:ea typeface="DejaVu Sans Mono"/>
              </a:rPr>
              <a:t>self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):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    </a:t>
            </a:r>
            <a:r>
              <a:rPr lang="en-US" sz="1300" b="0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print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(</a:t>
            </a:r>
            <a:r>
              <a:rPr lang="en-US" sz="1300" b="1" strike="noStrike" spc="-1">
                <a:solidFill>
                  <a:srgbClr val="008080"/>
                </a:solidFill>
                <a:latin typeface="DejaVu Sans Mono"/>
                <a:ea typeface="DejaVu Sans Mono"/>
              </a:rPr>
              <a:t>"</a:t>
            </a:r>
            <a:r>
              <a:rPr lang="en-US" sz="1300" b="1" strike="noStrike" spc="-1">
                <a:solidFill>
                  <a:srgbClr val="008080"/>
                </a:solidFill>
                <a:latin typeface="AR PL UKai TW"/>
                <a:ea typeface="AR PL UKai TW"/>
              </a:rPr>
              <a:t>血量</a:t>
            </a:r>
            <a:r>
              <a:rPr lang="en-US" sz="1300" b="1" strike="noStrike" spc="-1">
                <a:solidFill>
                  <a:srgbClr val="008080"/>
                </a:solidFill>
                <a:latin typeface="DejaVu Sans Mono"/>
                <a:ea typeface="DejaVu Sans Mono"/>
              </a:rPr>
              <a:t>"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,</a:t>
            </a:r>
            <a:r>
              <a:rPr lang="en-US" sz="1300" b="0" strike="noStrike" spc="-1">
                <a:solidFill>
                  <a:srgbClr val="94558D"/>
                </a:solidFill>
                <a:latin typeface="DejaVu Sans Mono"/>
                <a:ea typeface="DejaVu Sans Mono"/>
              </a:rPr>
              <a:t>self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.hp)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p01 = Player(</a:t>
            </a:r>
            <a:r>
              <a:rPr lang="en-US" sz="1300" b="0" strike="noStrike" spc="-1">
                <a:solidFill>
                  <a:srgbClr val="0000FF"/>
                </a:solidFill>
                <a:latin typeface="DejaVu Sans Mono"/>
                <a:ea typeface="DejaVu Sans Mono"/>
              </a:rPr>
              <a:t>10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)</a:t>
            </a:r>
            <a:r>
              <a:t/>
            </a:r>
            <a:br/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p01.print_mes()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self.hp为实例变量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3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def </a:t>
            </a:r>
            <a:r>
              <a:rPr lang="en-US" sz="13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print_mes为实例方法</a:t>
            </a:r>
            <a:endParaRPr lang="en-US" sz="13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300" b="0" strike="noStrike" spc="-1">
              <a:latin typeface="Arial"/>
            </a:endParaRPr>
          </a:p>
        </p:txBody>
      </p:sp>
      <p:grpSp>
        <p:nvGrpSpPr>
          <p:cNvPr id="259" name="Group 7"/>
          <p:cNvGrpSpPr/>
          <p:nvPr/>
        </p:nvGrpSpPr>
        <p:grpSpPr>
          <a:xfrm>
            <a:off x="4826160" y="1900440"/>
            <a:ext cx="2526480" cy="2526480"/>
            <a:chOff x="4826160" y="1900440"/>
            <a:chExt cx="2526480" cy="2526480"/>
          </a:xfrm>
        </p:grpSpPr>
        <p:sp>
          <p:nvSpPr>
            <p:cNvPr id="260" name="CustomShape 8"/>
            <p:cNvSpPr/>
            <p:nvPr/>
          </p:nvSpPr>
          <p:spPr>
            <a:xfrm>
              <a:off x="4826160" y="1900440"/>
              <a:ext cx="2526480" cy="252648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1" name="CustomShape 9"/>
            <p:cNvSpPr/>
            <p:nvPr/>
          </p:nvSpPr>
          <p:spPr>
            <a:xfrm>
              <a:off x="5022720" y="3132720"/>
              <a:ext cx="2133360" cy="62280"/>
            </a:xfrm>
            <a:prstGeom prst="rect">
              <a:avLst/>
            </a:prstGeom>
            <a:solidFill>
              <a:srgbClr val="FFFFFF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2" name="CustomShape 10"/>
            <p:cNvSpPr/>
            <p:nvPr/>
          </p:nvSpPr>
          <p:spPr>
            <a:xfrm>
              <a:off x="5218920" y="3394440"/>
              <a:ext cx="183708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000000"/>
                  </a:solidFill>
                  <a:latin typeface="Calibri Light"/>
                  <a:ea typeface="微软雅黑"/>
                </a:rPr>
                <a:t>类方法</a:t>
              </a:r>
              <a:endParaRPr lang="en-US" sz="2800" b="0" strike="noStrike" spc="-1">
                <a:latin typeface="Arial"/>
              </a:endParaRPr>
            </a:p>
          </p:txBody>
        </p:sp>
      </p:grpSp>
      <p:sp>
        <p:nvSpPr>
          <p:cNvPr id="263" name="CustomShape 11"/>
          <p:cNvSpPr/>
          <p:nvPr/>
        </p:nvSpPr>
        <p:spPr>
          <a:xfrm>
            <a:off x="4785840" y="4536000"/>
            <a:ext cx="2794320" cy="201420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43729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class 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ClassA:</a:t>
            </a:r>
            <a:r>
              <a:t/>
            </a:r>
            <a:br/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tot=</a:t>
            </a:r>
            <a:r>
              <a:rPr lang="en-US" sz="1400" b="0" strike="noStrike" spc="-1">
                <a:solidFill>
                  <a:srgbClr val="0000FF"/>
                </a:solidFill>
                <a:latin typeface="DejaVu Sans Mono"/>
                <a:ea typeface="DejaVu Sans Mono"/>
              </a:rPr>
              <a:t>1000</a:t>
            </a:r>
            <a:r>
              <a:t/>
            </a:r>
            <a:br/>
            <a:r>
              <a:rPr lang="en-US" sz="1400" b="0" strike="noStrike" spc="-1">
                <a:solidFill>
                  <a:srgbClr val="0000FF"/>
                </a:solidFill>
                <a:latin typeface="DejaVu Sans Mono"/>
                <a:ea typeface="DejaVu Sans Mono"/>
              </a:rPr>
              <a:t>    </a:t>
            </a:r>
            <a:r>
              <a:rPr lang="en-US" sz="1400" b="0" strike="noStrike" spc="-1">
                <a:solidFill>
                  <a:srgbClr val="0000B2"/>
                </a:solidFill>
                <a:latin typeface="DejaVu Sans Mono"/>
                <a:ea typeface="DejaVu Sans Mono"/>
              </a:rPr>
              <a:t>@classmethod</a:t>
            </a:r>
            <a:r>
              <a:t/>
            </a:r>
            <a:br/>
            <a:r>
              <a:rPr lang="en-US" sz="1400" b="0" strike="noStrike" spc="-1">
                <a:solidFill>
                  <a:srgbClr val="0000B2"/>
                </a:solidFill>
                <a:latin typeface="DejaVu Sans Mono"/>
                <a:ea typeface="DejaVu Sans Mono"/>
              </a:rPr>
              <a:t>    </a:t>
            </a:r>
            <a:r>
              <a:rPr lang="en-US" sz="14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def 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func_a(</a:t>
            </a:r>
            <a:r>
              <a:rPr lang="en-US" sz="1400" b="0" strike="noStrike" spc="-1">
                <a:solidFill>
                  <a:srgbClr val="94558D"/>
                </a:solidFill>
                <a:latin typeface="DejaVu Sans Mono"/>
                <a:ea typeface="DejaVu Sans Mono"/>
              </a:rPr>
              <a:t>cls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):</a:t>
            </a:r>
            <a:r>
              <a:t/>
            </a:r>
            <a:br/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    </a:t>
            </a:r>
            <a:r>
              <a:rPr lang="en-US" sz="1400" b="0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print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(</a:t>
            </a:r>
            <a:r>
              <a:rPr lang="en-US" sz="1400" b="1" strike="noStrike" spc="-1">
                <a:solidFill>
                  <a:srgbClr val="008080"/>
                </a:solidFill>
                <a:latin typeface="DejaVu Sans Mono"/>
                <a:ea typeface="DejaVu Sans Mono"/>
              </a:rPr>
              <a:t>"</a:t>
            </a:r>
            <a:r>
              <a:rPr lang="en-US" sz="1400" b="1" strike="noStrike" spc="-1">
                <a:solidFill>
                  <a:srgbClr val="008080"/>
                </a:solidFill>
                <a:latin typeface="AR PL UKai TW"/>
                <a:ea typeface="AR PL UKai TW"/>
              </a:rPr>
              <a:t>还剩</a:t>
            </a:r>
            <a:r>
              <a:rPr lang="en-US" sz="1400" b="1" strike="noStrike" spc="-1">
                <a:solidFill>
                  <a:srgbClr val="008080"/>
                </a:solidFill>
                <a:latin typeface="DejaVu Sans Mono"/>
                <a:ea typeface="DejaVu Sans Mono"/>
              </a:rPr>
              <a:t>%d"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%ClassA.tot)</a:t>
            </a:r>
            <a:r>
              <a:t/>
            </a:r>
            <a:br/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ClassA.func_a()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tot为类变量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func_a为类方法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</p:txBody>
      </p:sp>
      <p:grpSp>
        <p:nvGrpSpPr>
          <p:cNvPr id="264" name="Group 12"/>
          <p:cNvGrpSpPr/>
          <p:nvPr/>
        </p:nvGrpSpPr>
        <p:grpSpPr>
          <a:xfrm>
            <a:off x="8550360" y="1900440"/>
            <a:ext cx="2526480" cy="2526480"/>
            <a:chOff x="8550360" y="1900440"/>
            <a:chExt cx="2526480" cy="2526480"/>
          </a:xfrm>
        </p:grpSpPr>
        <p:sp>
          <p:nvSpPr>
            <p:cNvPr id="265" name="CustomShape 13"/>
            <p:cNvSpPr/>
            <p:nvPr/>
          </p:nvSpPr>
          <p:spPr>
            <a:xfrm>
              <a:off x="8550360" y="1900440"/>
              <a:ext cx="2526480" cy="2526480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6" name="CustomShape 14"/>
            <p:cNvSpPr/>
            <p:nvPr/>
          </p:nvSpPr>
          <p:spPr>
            <a:xfrm>
              <a:off x="8747280" y="3132720"/>
              <a:ext cx="2133360" cy="62280"/>
            </a:xfrm>
            <a:prstGeom prst="rect">
              <a:avLst/>
            </a:prstGeom>
            <a:solidFill>
              <a:srgbClr val="FFFFFF"/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7" name="CustomShape 15"/>
            <p:cNvSpPr/>
            <p:nvPr/>
          </p:nvSpPr>
          <p:spPr>
            <a:xfrm>
              <a:off x="8943480" y="3394440"/>
              <a:ext cx="1837080" cy="514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800" b="0" strike="noStrike" spc="-1">
                  <a:solidFill>
                    <a:srgbClr val="000000"/>
                  </a:solidFill>
                  <a:latin typeface="Calibri Light"/>
                  <a:ea typeface="微软雅黑"/>
                </a:rPr>
                <a:t>静态方法</a:t>
              </a:r>
              <a:endParaRPr lang="en-US" sz="2800" b="0" strike="noStrike" spc="-1">
                <a:latin typeface="Arial"/>
              </a:endParaRPr>
            </a:p>
          </p:txBody>
        </p:sp>
      </p:grpSp>
      <p:sp>
        <p:nvSpPr>
          <p:cNvPr id="268" name="CustomShape 16"/>
          <p:cNvSpPr/>
          <p:nvPr/>
        </p:nvSpPr>
        <p:spPr>
          <a:xfrm>
            <a:off x="8510040" y="4536000"/>
            <a:ext cx="2794320" cy="2086200"/>
          </a:xfrm>
          <a:prstGeom prst="rect">
            <a:avLst/>
          </a:prstGeom>
          <a:solidFill>
            <a:srgbClr val="FFFFFF">
              <a:alpha val="50000"/>
            </a:srgbClr>
          </a:solidFill>
          <a:ln w="12600">
            <a:solidFill>
              <a:srgbClr val="43729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class 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Vector2:</a:t>
            </a:r>
            <a:r>
              <a:t/>
            </a:r>
            <a:br/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</a:t>
            </a:r>
            <a:r>
              <a:rPr lang="en-US" sz="1400" b="0" strike="noStrike" spc="-1">
                <a:solidFill>
                  <a:srgbClr val="0000B2"/>
                </a:solidFill>
                <a:latin typeface="DejaVu Sans Mono"/>
                <a:ea typeface="DejaVu Sans Mono"/>
              </a:rPr>
              <a:t>@staticmethod</a:t>
            </a:r>
            <a:r>
              <a:t/>
            </a:r>
            <a:br/>
            <a:r>
              <a:rPr lang="en-US" sz="1400" b="0" strike="noStrike" spc="-1">
                <a:solidFill>
                  <a:srgbClr val="0000B2"/>
                </a:solidFill>
                <a:latin typeface="DejaVu Sans Mono"/>
                <a:ea typeface="DejaVu Sans Mono"/>
              </a:rPr>
              <a:t>    </a:t>
            </a:r>
            <a:r>
              <a:rPr lang="en-US" sz="14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def 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left():</a:t>
            </a:r>
            <a:r>
              <a:t/>
            </a:r>
            <a:br/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        </a:t>
            </a:r>
            <a:r>
              <a:rPr lang="en-US" sz="1400" b="1" strike="noStrike" spc="-1">
                <a:solidFill>
                  <a:srgbClr val="000080"/>
                </a:solidFill>
                <a:latin typeface="DejaVu Sans Mono"/>
                <a:ea typeface="DejaVu Sans Mono"/>
              </a:rPr>
              <a:t>return 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Vectovr2(</a:t>
            </a:r>
            <a:r>
              <a:rPr lang="en-US" sz="1400" b="0" strike="noStrike" spc="-1">
                <a:solidFill>
                  <a:srgbClr val="0000FF"/>
                </a:solidFill>
                <a:latin typeface="DejaVu Sans Mono"/>
                <a:ea typeface="DejaVu Sans Mono"/>
              </a:rPr>
              <a:t>0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, -</a:t>
            </a:r>
            <a:r>
              <a:rPr lang="en-US" sz="1400" b="0" strike="noStrike" spc="-1">
                <a:solidFill>
                  <a:srgbClr val="0000FF"/>
                </a:solidFill>
                <a:latin typeface="DejaVu Sans Mono"/>
                <a:ea typeface="DejaVu Sans Mono"/>
              </a:rPr>
              <a:t>1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)</a:t>
            </a:r>
            <a:r>
              <a:t/>
            </a:r>
            <a:br/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</a:t>
            </a:r>
            <a:r>
              <a:rPr lang="en-US" sz="1400" b="0" strike="noStrike" spc="-1">
                <a:solidFill>
                  <a:srgbClr val="000000"/>
                </a:solidFill>
                <a:latin typeface="DejaVu Sans Mono"/>
                <a:ea typeface="DejaVu Sans Mono"/>
              </a:rPr>
              <a:t>01 = Vector2.left()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69" name="Line 17"/>
          <p:cNvSpPr/>
          <p:nvPr/>
        </p:nvSpPr>
        <p:spPr>
          <a:xfrm>
            <a:off x="4347360" y="1900440"/>
            <a:ext cx="360" cy="458136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Line 18"/>
          <p:cNvSpPr/>
          <p:nvPr/>
        </p:nvSpPr>
        <p:spPr>
          <a:xfrm>
            <a:off x="8056800" y="1900440"/>
            <a:ext cx="360" cy="4581360"/>
          </a:xfrm>
          <a:prstGeom prst="line">
            <a:avLst/>
          </a:prstGeom>
          <a:ln w="648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71" name="Group 19"/>
          <p:cNvGrpSpPr/>
          <p:nvPr/>
        </p:nvGrpSpPr>
        <p:grpSpPr>
          <a:xfrm>
            <a:off x="193320" y="151920"/>
            <a:ext cx="1604520" cy="1181880"/>
            <a:chOff x="193320" y="151920"/>
            <a:chExt cx="1604520" cy="1181880"/>
          </a:xfrm>
        </p:grpSpPr>
        <p:sp>
          <p:nvSpPr>
            <p:cNvPr id="272" name="CustomShape 20"/>
            <p:cNvSpPr/>
            <p:nvPr/>
          </p:nvSpPr>
          <p:spPr>
            <a:xfrm>
              <a:off x="193320" y="151920"/>
              <a:ext cx="1604520" cy="118188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FFFFFF">
                <a:alpha val="63000"/>
              </a:srgbClr>
            </a:solidFill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CustomShape 21"/>
            <p:cNvSpPr/>
            <p:nvPr/>
          </p:nvSpPr>
          <p:spPr>
            <a:xfrm>
              <a:off x="529560" y="469440"/>
              <a:ext cx="1052280" cy="7578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4400" b="1" strike="noStrike" spc="-1">
                  <a:solidFill>
                    <a:srgbClr val="000000"/>
                  </a:solidFill>
                  <a:latin typeface="Broadway"/>
                  <a:ea typeface="华文琥珀"/>
                </a:rPr>
                <a:t>2.2</a:t>
              </a:r>
              <a:endParaRPr lang="en-US" sz="4400" b="0" strike="noStrike" spc="-1"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577</TotalTime>
  <Words>353</Words>
  <Application>Microsoft Office PowerPoint</Application>
  <PresentationFormat>自定义</PresentationFormat>
  <Paragraphs>159</Paragraphs>
  <Slides>19</Slides>
  <Notes>11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19</vt:i4>
      </vt:variant>
    </vt:vector>
  </HeadingPairs>
  <TitlesOfParts>
    <vt:vector size="22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李兵</dc:creator>
  <dc:description/>
  <cp:lastModifiedBy>Windows 用户</cp:lastModifiedBy>
  <cp:revision>87</cp:revision>
  <dcterms:created xsi:type="dcterms:W3CDTF">2014-10-09T02:42:08Z</dcterms:created>
  <dcterms:modified xsi:type="dcterms:W3CDTF">2019-06-24T12:24:02Z</dcterms:modified>
  <dc:language>zh-CN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Sky123.Org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19</vt:i4>
  </property>
  <property fmtid="{D5CDD505-2E9C-101B-9397-08002B2CF9AE}" pid="9" name="PresentationFormat">
    <vt:lpwstr>自定义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27</vt:i4>
  </property>
</Properties>
</file>